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4.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5.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6.xml" ContentType="application/vnd.openxmlformats-officedocument.themeOverride+xml"/>
  <Override PartName="/ppt/theme/themeOverride7.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8.xml" ContentType="application/vnd.openxmlformats-officedocument.themeOverrid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theme/themeOverride12.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3.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4.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5.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6.xml" ContentType="application/vnd.openxmlformats-officedocument.themeOverr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7.xml" ContentType="application/vnd.openxmlformats-officedocument.themeOverride+xml"/>
  <Override PartName="/ppt/theme/themeOverride18.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9.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20.xml" ContentType="application/vnd.openxmlformats-officedocument.themeOverride+xml"/>
  <Override PartName="/ppt/theme/themeOverride21.xml" ContentType="application/vnd.openxmlformats-officedocument.themeOverr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22.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3.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4.xml" ContentType="application/vnd.openxmlformats-officedocument.themeOverride+xml"/>
  <Override PartName="/ppt/theme/themeOverride25.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6.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7.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8.xml" ContentType="application/vnd.openxmlformats-officedocument.themeOverride+xml"/>
  <Override PartName="/ppt/theme/themeOverride29.xml" ContentType="application/vnd.openxmlformats-officedocument.themeOverr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30.xml" ContentType="application/vnd.openxmlformats-officedocument.themeOverride+xml"/>
  <Override PartName="/ppt/theme/themeOverride3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4" r:id="rId1"/>
  </p:sldMasterIdLst>
  <p:notesMasterIdLst>
    <p:notesMasterId r:id="rId42"/>
  </p:notesMasterIdLst>
  <p:handoutMasterIdLst>
    <p:handoutMasterId r:id="rId43"/>
  </p:handoutMasterIdLst>
  <p:sldIdLst>
    <p:sldId id="259" r:id="rId2"/>
    <p:sldId id="351" r:id="rId3"/>
    <p:sldId id="272" r:id="rId4"/>
    <p:sldId id="447" r:id="rId5"/>
    <p:sldId id="446" r:id="rId6"/>
    <p:sldId id="445" r:id="rId7"/>
    <p:sldId id="443" r:id="rId8"/>
    <p:sldId id="444" r:id="rId9"/>
    <p:sldId id="440" r:id="rId10"/>
    <p:sldId id="442" r:id="rId11"/>
    <p:sldId id="282" r:id="rId12"/>
    <p:sldId id="412" r:id="rId13"/>
    <p:sldId id="413" r:id="rId14"/>
    <p:sldId id="411" r:id="rId15"/>
    <p:sldId id="415" r:id="rId16"/>
    <p:sldId id="432" r:id="rId17"/>
    <p:sldId id="416" r:id="rId18"/>
    <p:sldId id="433" r:id="rId19"/>
    <p:sldId id="417" r:id="rId20"/>
    <p:sldId id="418" r:id="rId21"/>
    <p:sldId id="434" r:id="rId22"/>
    <p:sldId id="421" r:id="rId23"/>
    <p:sldId id="419" r:id="rId24"/>
    <p:sldId id="420" r:id="rId25"/>
    <p:sldId id="422" r:id="rId26"/>
    <p:sldId id="430" r:id="rId27"/>
    <p:sldId id="435" r:id="rId28"/>
    <p:sldId id="423" r:id="rId29"/>
    <p:sldId id="424" r:id="rId30"/>
    <p:sldId id="436" r:id="rId31"/>
    <p:sldId id="425" r:id="rId32"/>
    <p:sldId id="426" r:id="rId33"/>
    <p:sldId id="427" r:id="rId34"/>
    <p:sldId id="437" r:id="rId35"/>
    <p:sldId id="429" r:id="rId36"/>
    <p:sldId id="428" r:id="rId37"/>
    <p:sldId id="439" r:id="rId38"/>
    <p:sldId id="431" r:id="rId39"/>
    <p:sldId id="448" r:id="rId40"/>
    <p:sldId id="449" r:id="rId4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ern Swiss" id="{FD2B0C0D-84C0-42ED-88AF-E5F83906AE8B}">
          <p14:sldIdLst>
            <p14:sldId id="259"/>
            <p14:sldId id="351"/>
            <p14:sldId id="272"/>
            <p14:sldId id="447"/>
            <p14:sldId id="446"/>
            <p14:sldId id="445"/>
            <p14:sldId id="443"/>
            <p14:sldId id="444"/>
            <p14:sldId id="440"/>
            <p14:sldId id="442"/>
            <p14:sldId id="282"/>
            <p14:sldId id="412"/>
            <p14:sldId id="413"/>
            <p14:sldId id="411"/>
            <p14:sldId id="415"/>
            <p14:sldId id="432"/>
            <p14:sldId id="416"/>
            <p14:sldId id="433"/>
            <p14:sldId id="417"/>
            <p14:sldId id="418"/>
            <p14:sldId id="434"/>
            <p14:sldId id="421"/>
            <p14:sldId id="419"/>
            <p14:sldId id="420"/>
            <p14:sldId id="422"/>
            <p14:sldId id="430"/>
            <p14:sldId id="435"/>
            <p14:sldId id="423"/>
            <p14:sldId id="424"/>
            <p14:sldId id="436"/>
            <p14:sldId id="425"/>
            <p14:sldId id="426"/>
            <p14:sldId id="427"/>
            <p14:sldId id="437"/>
            <p14:sldId id="429"/>
            <p14:sldId id="428"/>
            <p14:sldId id="439"/>
            <p14:sldId id="431"/>
            <p14:sldId id="448"/>
            <p14:sldId id="449"/>
          </p14:sldIdLst>
        </p14:section>
      </p14:sectionLst>
    </p:ext>
    <p:ext uri="{EFAFB233-063F-42B5-8137-9DF3F51BA10A}">
      <p15:sldGuideLst xmlns:p15="http://schemas.microsoft.com/office/powerpoint/2012/main">
        <p15:guide id="1" orient="horz" pos="2516">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B1CB"/>
    <a:srgbClr val="50A153"/>
    <a:srgbClr val="31CCE8"/>
    <a:srgbClr val="118E97"/>
    <a:srgbClr val="118497"/>
    <a:srgbClr val="BC873A"/>
    <a:srgbClr val="C1C139"/>
    <a:srgbClr val="A48F52"/>
    <a:srgbClr val="9C975A"/>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8" autoAdjust="0"/>
  </p:normalViewPr>
  <p:slideViewPr>
    <p:cSldViewPr snapToGrid="0" snapToObjects="1">
      <p:cViewPr varScale="1">
        <p:scale>
          <a:sx n="114" d="100"/>
          <a:sy n="114" d="100"/>
        </p:scale>
        <p:origin x="1560" y="114"/>
      </p:cViewPr>
      <p:guideLst>
        <p:guide orient="horz" pos="2516"/>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p:scale>
          <a:sx n="66" d="100"/>
          <a:sy n="66" d="100"/>
        </p:scale>
        <p:origin x="-2748" y="-15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8.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9.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0.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11.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package" Target="../embeddings/Microsoft_Excel_Worksheet12.xlsx"/></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Microsoft_Excel_Worksheet13.xlsx"/></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14.xlsx"/></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package" Target="../embeddings/Microsoft_Excel_Worksheet15.xlsx"/></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package" Target="../embeddings/Microsoft_Excel_Worksheet16.xlsx"/></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package" Target="../embeddings/Microsoft_Excel_Worksheet17.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package" Target="../embeddings/Microsoft_Excel_Worksheet18.xlsx"/></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package" Target="../embeddings/Microsoft_Excel_Worksheet19.xlsx"/></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package" Target="../embeddings/Microsoft_Excel_Worksheet20.xlsx"/></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package" Target="../embeddings/Microsoft_Excel_Worksheet21.xlsx"/></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package" Target="../embeddings/Microsoft_Excel_Worksheet22.xlsx"/></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package" Target="../embeddings/Microsoft_Excel_Worksheet23.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oleObject" Target="file:///C:\Users\kvenkita\Dropbox%20(UNC%20Charlotte)\PUMS%20NC\PUMS%20Result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4.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5.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6.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909312046588448E-3"/>
          <c:y val="3.4375000000000003E-2"/>
          <c:w val="0.99841400638873634"/>
          <c:h val="0.96562499999999996"/>
        </c:manualLayout>
      </c:layout>
      <c:areaChart>
        <c:grouping val="stacked"/>
        <c:varyColors val="0"/>
        <c:dLbls>
          <c:showLegendKey val="0"/>
          <c:showVal val="0"/>
          <c:showCatName val="0"/>
          <c:showSerName val="0"/>
          <c:showPercent val="0"/>
          <c:showBubbleSize val="0"/>
        </c:dLbls>
        <c:axId val="1510762831"/>
        <c:axId val="1510764511"/>
      </c:areaChart>
      <c:catAx>
        <c:axId val="1510762831"/>
        <c:scaling>
          <c:orientation val="minMax"/>
        </c:scaling>
        <c:delete val="1"/>
        <c:axPos val="b"/>
        <c:numFmt formatCode="General" sourceLinked="1"/>
        <c:majorTickMark val="none"/>
        <c:minorTickMark val="none"/>
        <c:tickLblPos val="nextTo"/>
        <c:crossAx val="1510764511"/>
        <c:crosses val="autoZero"/>
        <c:auto val="1"/>
        <c:lblAlgn val="ctr"/>
        <c:lblOffset val="100"/>
        <c:noMultiLvlLbl val="0"/>
      </c:catAx>
      <c:valAx>
        <c:axId val="1510764511"/>
        <c:scaling>
          <c:orientation val="minMax"/>
        </c:scaling>
        <c:delete val="1"/>
        <c:axPos val="l"/>
        <c:numFmt formatCode="General" sourceLinked="1"/>
        <c:majorTickMark val="none"/>
        <c:minorTickMark val="none"/>
        <c:tickLblPos val="nextTo"/>
        <c:crossAx val="151076283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Equity Score: </a:t>
            </a:r>
            <a:r>
              <a:rPr lang="en-US" dirty="0"/>
              <a:t>Child</a:t>
            </a:r>
            <a:r>
              <a:rPr lang="en-US" baseline="0" dirty="0"/>
              <a:t> </a:t>
            </a:r>
            <a:r>
              <a:rPr lang="en-US" dirty="0"/>
              <a:t>Poverty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1957597775213938E-2"/>
          <c:y val="0.14797750469944304"/>
          <c:w val="0.88105736782902133"/>
          <c:h val="0.67793234179060946"/>
        </c:manualLayout>
      </c:layout>
      <c:barChart>
        <c:barDir val="col"/>
        <c:grouping val="clustered"/>
        <c:varyColors val="0"/>
        <c:ser>
          <c:idx val="0"/>
          <c:order val="0"/>
          <c:tx>
            <c:strRef>
              <c:f>Sheet1!$L$1</c:f>
              <c:strCache>
                <c:ptCount val="1"/>
                <c:pt idx="0">
                  <c:v>Equity Score</c:v>
                </c:pt>
              </c:strCache>
            </c:strRef>
          </c:tx>
          <c:spPr>
            <a:solidFill>
              <a:srgbClr val="968C8C"/>
            </a:solidFill>
            <a:ln>
              <a:noFill/>
            </a:ln>
            <a:effectLst/>
          </c:spPr>
          <c:invertIfNegative val="0"/>
          <c:dPt>
            <c:idx val="3"/>
            <c:invertIfNegative val="0"/>
            <c:bubble3D val="0"/>
            <c:spPr>
              <a:solidFill>
                <a:srgbClr val="94B6D2"/>
              </a:solidFill>
              <a:ln>
                <a:noFill/>
              </a:ln>
              <a:effectLst/>
            </c:spPr>
            <c:extLst>
              <c:ext xmlns:c16="http://schemas.microsoft.com/office/drawing/2014/chart" uri="{C3380CC4-5D6E-409C-BE32-E72D297353CC}">
                <c16:uniqueId val="{00000001-2BD2-4485-AEB9-9CED8B3B41B1}"/>
              </c:ext>
            </c:extLst>
          </c:dPt>
          <c:dLbls>
            <c:dLbl>
              <c:idx val="3"/>
              <c:spPr>
                <a:noFill/>
                <a:ln w="15875">
                  <a:solidFill>
                    <a:srgbClr val="94B6D2"/>
                  </a:solidFill>
                  <a:prstDash val="solid"/>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2BD2-4485-AEB9-9CED8B3B41B1}"/>
                </c:ext>
              </c:extLst>
            </c:dLbl>
            <c:spPr>
              <a:noFill/>
              <a:ln w="15875">
                <a:solidFill>
                  <a:sysClr val="window" lastClr="FFFFFF"/>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Sheet1!$D$2:$D$49</c:f>
              <c:numCache>
                <c:formatCode>General</c:formatCode>
                <c:ptCount val="4"/>
                <c:pt idx="0">
                  <c:v>2016</c:v>
                </c:pt>
                <c:pt idx="1">
                  <c:v>2017</c:v>
                </c:pt>
                <c:pt idx="2">
                  <c:v>2018</c:v>
                </c:pt>
                <c:pt idx="3">
                  <c:v>2019</c:v>
                </c:pt>
              </c:numCache>
            </c:numRef>
          </c:cat>
          <c:val>
            <c:numRef>
              <c:f>Sheet1!$L$2:$L$49</c:f>
              <c:numCache>
                <c:formatCode>General</c:formatCode>
                <c:ptCount val="4"/>
                <c:pt idx="0">
                  <c:v>51</c:v>
                </c:pt>
                <c:pt idx="1">
                  <c:v>35</c:v>
                </c:pt>
                <c:pt idx="2">
                  <c:v>37</c:v>
                </c:pt>
                <c:pt idx="3">
                  <c:v>35</c:v>
                </c:pt>
              </c:numCache>
            </c:numRef>
          </c:val>
          <c:extLst>
            <c:ext xmlns:c16="http://schemas.microsoft.com/office/drawing/2014/chart" uri="{C3380CC4-5D6E-409C-BE32-E72D297353CC}">
              <c16:uniqueId val="{00000002-2BD2-4485-AEB9-9CED8B3B41B1}"/>
            </c:ext>
          </c:extLst>
        </c:ser>
        <c:dLbls>
          <c:showLegendKey val="0"/>
          <c:showVal val="0"/>
          <c:showCatName val="0"/>
          <c:showSerName val="0"/>
          <c:showPercent val="0"/>
          <c:showBubbleSize val="0"/>
        </c:dLbls>
        <c:gapWidth val="219"/>
        <c:overlap val="-27"/>
        <c:axId val="1404384719"/>
        <c:axId val="1404386383"/>
      </c:barChart>
      <c:catAx>
        <c:axId val="1404384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ysDot"/>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04386383"/>
        <c:crosses val="autoZero"/>
        <c:auto val="1"/>
        <c:lblAlgn val="ctr"/>
        <c:lblOffset val="100"/>
        <c:noMultiLvlLbl val="0"/>
      </c:catAx>
      <c:valAx>
        <c:axId val="1404386383"/>
        <c:scaling>
          <c:orientation val="minMax"/>
        </c:scaling>
        <c:delete val="1"/>
        <c:axPos val="l"/>
        <c:numFmt formatCode="General" sourceLinked="1"/>
        <c:majorTickMark val="none"/>
        <c:minorTickMark val="none"/>
        <c:tickLblPos val="nextTo"/>
        <c:crossAx val="14043847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Equity Score:  </a:t>
            </a:r>
            <a:r>
              <a:rPr lang="en-US" dirty="0"/>
              <a:t>Child Food Insecurity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1.6536121007948188E-2"/>
          <c:y val="0.18072949032992758"/>
          <c:w val="0.93936755630419"/>
          <c:h val="0.65162818721235038"/>
        </c:manualLayout>
      </c:layout>
      <c:barChart>
        <c:barDir val="col"/>
        <c:grouping val="clustered"/>
        <c:varyColors val="0"/>
        <c:ser>
          <c:idx val="0"/>
          <c:order val="0"/>
          <c:tx>
            <c:strRef>
              <c:f>Sheet1!$L$1</c:f>
              <c:strCache>
                <c:ptCount val="1"/>
                <c:pt idx="0">
                  <c:v>Equity Score</c:v>
                </c:pt>
              </c:strCache>
            </c:strRef>
          </c:tx>
          <c:spPr>
            <a:solidFill>
              <a:srgbClr val="968C8C"/>
            </a:solidFill>
            <a:ln>
              <a:noFill/>
            </a:ln>
            <a:effectLst/>
          </c:spPr>
          <c:invertIfNegative val="0"/>
          <c:dPt>
            <c:idx val="3"/>
            <c:invertIfNegative val="0"/>
            <c:bubble3D val="0"/>
            <c:spPr>
              <a:solidFill>
                <a:srgbClr val="94B6D2"/>
              </a:solidFill>
              <a:ln>
                <a:noFill/>
              </a:ln>
              <a:effectLst/>
            </c:spPr>
            <c:extLst>
              <c:ext xmlns:c16="http://schemas.microsoft.com/office/drawing/2014/chart" uri="{C3380CC4-5D6E-409C-BE32-E72D297353CC}">
                <c16:uniqueId val="{00000001-9D6F-47F5-A048-D58925A59D16}"/>
              </c:ext>
            </c:extLst>
          </c:dPt>
          <c:dLbls>
            <c:dLbl>
              <c:idx val="3"/>
              <c:spPr>
                <a:noFill/>
                <a:ln w="15875">
                  <a:solidFill>
                    <a:srgbClr val="94B6D2"/>
                  </a:solidFill>
                  <a:prstDash val="solid"/>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9D6F-47F5-A048-D58925A59D16}"/>
                </c:ext>
              </c:extLst>
            </c:dLbl>
            <c:spPr>
              <a:noFill/>
              <a:ln w="15875">
                <a:solidFill>
                  <a:sysClr val="window" lastClr="FFFFFF"/>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Sheet1!$D$2:$D$53</c:f>
              <c:numCache>
                <c:formatCode>General</c:formatCode>
                <c:ptCount val="4"/>
                <c:pt idx="0">
                  <c:v>2016</c:v>
                </c:pt>
                <c:pt idx="1">
                  <c:v>2017</c:v>
                </c:pt>
                <c:pt idx="2">
                  <c:v>2018</c:v>
                </c:pt>
                <c:pt idx="3">
                  <c:v>2019</c:v>
                </c:pt>
              </c:numCache>
            </c:numRef>
          </c:cat>
          <c:val>
            <c:numRef>
              <c:f>Sheet1!$L$2:$L$53</c:f>
              <c:numCache>
                <c:formatCode>General</c:formatCode>
                <c:ptCount val="4"/>
                <c:pt idx="0">
                  <c:v>31</c:v>
                </c:pt>
                <c:pt idx="1">
                  <c:v>22</c:v>
                </c:pt>
                <c:pt idx="2">
                  <c:v>24</c:v>
                </c:pt>
                <c:pt idx="3">
                  <c:v>22</c:v>
                </c:pt>
              </c:numCache>
            </c:numRef>
          </c:val>
          <c:extLst>
            <c:ext xmlns:c16="http://schemas.microsoft.com/office/drawing/2014/chart" uri="{C3380CC4-5D6E-409C-BE32-E72D297353CC}">
              <c16:uniqueId val="{00000002-9D6F-47F5-A048-D58925A59D16}"/>
            </c:ext>
          </c:extLst>
        </c:ser>
        <c:dLbls>
          <c:showLegendKey val="0"/>
          <c:showVal val="0"/>
          <c:showCatName val="0"/>
          <c:showSerName val="0"/>
          <c:showPercent val="0"/>
          <c:showBubbleSize val="0"/>
        </c:dLbls>
        <c:gapWidth val="219"/>
        <c:overlap val="-27"/>
        <c:axId val="1404384719"/>
        <c:axId val="1404386383"/>
      </c:barChart>
      <c:catAx>
        <c:axId val="1404384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ysDot"/>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04386383"/>
        <c:crosses val="autoZero"/>
        <c:auto val="1"/>
        <c:lblAlgn val="ctr"/>
        <c:lblOffset val="100"/>
        <c:noMultiLvlLbl val="0"/>
      </c:catAx>
      <c:valAx>
        <c:axId val="1404386383"/>
        <c:scaling>
          <c:orientation val="minMax"/>
        </c:scaling>
        <c:delete val="1"/>
        <c:axPos val="l"/>
        <c:numFmt formatCode="General" sourceLinked="1"/>
        <c:majorTickMark val="none"/>
        <c:minorTickMark val="none"/>
        <c:tickLblPos val="nextTo"/>
        <c:crossAx val="14043847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Equity Score:  </a:t>
            </a:r>
            <a:r>
              <a:rPr lang="en-US" dirty="0"/>
              <a:t>Home Ownership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Sheet1!$L$1</c:f>
              <c:strCache>
                <c:ptCount val="1"/>
                <c:pt idx="0">
                  <c:v>Equity Score</c:v>
                </c:pt>
              </c:strCache>
            </c:strRef>
          </c:tx>
          <c:spPr>
            <a:solidFill>
              <a:srgbClr val="968C8C"/>
            </a:solidFill>
            <a:ln>
              <a:noFill/>
            </a:ln>
            <a:effectLst/>
          </c:spPr>
          <c:invertIfNegative val="0"/>
          <c:dPt>
            <c:idx val="3"/>
            <c:invertIfNegative val="0"/>
            <c:bubble3D val="0"/>
            <c:spPr>
              <a:solidFill>
                <a:srgbClr val="94B6D2"/>
              </a:solidFill>
              <a:ln>
                <a:noFill/>
              </a:ln>
              <a:effectLst/>
            </c:spPr>
            <c:extLst>
              <c:ext xmlns:c16="http://schemas.microsoft.com/office/drawing/2014/chart" uri="{C3380CC4-5D6E-409C-BE32-E72D297353CC}">
                <c16:uniqueId val="{00000001-EBA5-43D5-9861-2E7E9320F1C5}"/>
              </c:ext>
            </c:extLst>
          </c:dPt>
          <c:dLbls>
            <c:dLbl>
              <c:idx val="3"/>
              <c:spPr>
                <a:noFill/>
                <a:ln w="15875">
                  <a:solidFill>
                    <a:srgbClr val="94B6D2"/>
                  </a:solidFill>
                  <a:prstDash val="solid"/>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EBA5-43D5-9861-2E7E9320F1C5}"/>
                </c:ext>
              </c:extLst>
            </c:dLbl>
            <c:spPr>
              <a:noFill/>
              <a:ln w="15875">
                <a:solidFill>
                  <a:sysClr val="window" lastClr="FFFFFF"/>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Sheet1!$D$2:$D$53</c:f>
              <c:numCache>
                <c:formatCode>General</c:formatCode>
                <c:ptCount val="4"/>
                <c:pt idx="0">
                  <c:v>2016</c:v>
                </c:pt>
                <c:pt idx="1">
                  <c:v>2017</c:v>
                </c:pt>
                <c:pt idx="2">
                  <c:v>2018</c:v>
                </c:pt>
                <c:pt idx="3">
                  <c:v>2019</c:v>
                </c:pt>
              </c:numCache>
            </c:numRef>
          </c:cat>
          <c:val>
            <c:numRef>
              <c:f>Sheet1!$L$2:$L$53</c:f>
              <c:numCache>
                <c:formatCode>General</c:formatCode>
                <c:ptCount val="4"/>
                <c:pt idx="0">
                  <c:v>51</c:v>
                </c:pt>
                <c:pt idx="1">
                  <c:v>58</c:v>
                </c:pt>
                <c:pt idx="2">
                  <c:v>58</c:v>
                </c:pt>
                <c:pt idx="3">
                  <c:v>57</c:v>
                </c:pt>
              </c:numCache>
            </c:numRef>
          </c:val>
          <c:extLst>
            <c:ext xmlns:c16="http://schemas.microsoft.com/office/drawing/2014/chart" uri="{C3380CC4-5D6E-409C-BE32-E72D297353CC}">
              <c16:uniqueId val="{00000002-EBA5-43D5-9861-2E7E9320F1C5}"/>
            </c:ext>
          </c:extLst>
        </c:ser>
        <c:dLbls>
          <c:showLegendKey val="0"/>
          <c:showVal val="0"/>
          <c:showCatName val="0"/>
          <c:showSerName val="0"/>
          <c:showPercent val="0"/>
          <c:showBubbleSize val="0"/>
        </c:dLbls>
        <c:gapWidth val="219"/>
        <c:overlap val="-27"/>
        <c:axId val="1404384719"/>
        <c:axId val="1404386383"/>
      </c:barChart>
      <c:catAx>
        <c:axId val="1404384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ysDot"/>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04386383"/>
        <c:crosses val="autoZero"/>
        <c:auto val="1"/>
        <c:lblAlgn val="ctr"/>
        <c:lblOffset val="100"/>
        <c:noMultiLvlLbl val="0"/>
      </c:catAx>
      <c:valAx>
        <c:axId val="1404386383"/>
        <c:scaling>
          <c:orientation val="minMax"/>
        </c:scaling>
        <c:delete val="1"/>
        <c:axPos val="l"/>
        <c:numFmt formatCode="General" sourceLinked="1"/>
        <c:majorTickMark val="none"/>
        <c:minorTickMark val="none"/>
        <c:tickLblPos val="nextTo"/>
        <c:crossAx val="14043847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Equity Score:  </a:t>
            </a:r>
            <a:r>
              <a:rPr lang="en-US" baseline="0" dirty="0"/>
              <a:t>Home Ownership</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Final!$I$1</c:f>
              <c:strCache>
                <c:ptCount val="1"/>
                <c:pt idx="0">
                  <c:v>Equity Score</c:v>
                </c:pt>
              </c:strCache>
            </c:strRef>
          </c:tx>
          <c:spPr>
            <a:solidFill>
              <a:srgbClr val="968C8C"/>
            </a:solidFill>
            <a:ln>
              <a:noFill/>
            </a:ln>
            <a:effectLst/>
          </c:spPr>
          <c:invertIfNegative val="0"/>
          <c:dPt>
            <c:idx val="0"/>
            <c:invertIfNegative val="0"/>
            <c:bubble3D val="0"/>
            <c:spPr>
              <a:solidFill>
                <a:srgbClr val="EBDDC3"/>
              </a:solidFill>
              <a:ln>
                <a:noFill/>
              </a:ln>
              <a:effectLst/>
            </c:spPr>
            <c:extLst>
              <c:ext xmlns:c16="http://schemas.microsoft.com/office/drawing/2014/chart" uri="{C3380CC4-5D6E-409C-BE32-E72D297353CC}">
                <c16:uniqueId val="{00000001-EDE6-498B-8E52-F254BF61F345}"/>
              </c:ext>
            </c:extLst>
          </c:dPt>
          <c:dPt>
            <c:idx val="1"/>
            <c:invertIfNegative val="0"/>
            <c:bubble3D val="0"/>
            <c:spPr>
              <a:solidFill>
                <a:srgbClr val="7BA79D"/>
              </a:solidFill>
              <a:ln>
                <a:noFill/>
              </a:ln>
              <a:effectLst/>
            </c:spPr>
            <c:extLst>
              <c:ext xmlns:c16="http://schemas.microsoft.com/office/drawing/2014/chart" uri="{C3380CC4-5D6E-409C-BE32-E72D297353CC}">
                <c16:uniqueId val="{00000003-EDE6-498B-8E52-F254BF61F345}"/>
              </c:ext>
            </c:extLst>
          </c:dPt>
          <c:dPt>
            <c:idx val="2"/>
            <c:invertIfNegative val="0"/>
            <c:bubble3D val="0"/>
            <c:spPr>
              <a:solidFill>
                <a:srgbClr val="EBDDC3"/>
              </a:solidFill>
              <a:ln>
                <a:noFill/>
              </a:ln>
              <a:effectLst/>
            </c:spPr>
            <c:extLst>
              <c:ext xmlns:c16="http://schemas.microsoft.com/office/drawing/2014/chart" uri="{C3380CC4-5D6E-409C-BE32-E72D297353CC}">
                <c16:uniqueId val="{00000005-EDE6-498B-8E52-F254BF61F345}"/>
              </c:ext>
            </c:extLst>
          </c:dPt>
          <c:dPt>
            <c:idx val="3"/>
            <c:invertIfNegative val="0"/>
            <c:bubble3D val="0"/>
            <c:spPr>
              <a:solidFill>
                <a:srgbClr val="7BA79D"/>
              </a:solidFill>
              <a:ln>
                <a:noFill/>
              </a:ln>
              <a:effectLst/>
            </c:spPr>
            <c:extLst>
              <c:ext xmlns:c16="http://schemas.microsoft.com/office/drawing/2014/chart" uri="{C3380CC4-5D6E-409C-BE32-E72D297353CC}">
                <c16:uniqueId val="{00000007-EDE6-498B-8E52-F254BF61F345}"/>
              </c:ext>
            </c:extLst>
          </c:dPt>
          <c:dLbls>
            <c:dLbl>
              <c:idx val="1"/>
              <c:spPr>
                <a:noFill/>
                <a:ln w="15875">
                  <a:solidFill>
                    <a:sysClr val="window" lastClr="FFFFFF"/>
                  </a:solidFill>
                </a:ln>
                <a:effectLst/>
              </c:spPr>
              <c:txPr>
                <a:bodyPr rot="0" spcFirstLastPara="1" vertOverflow="ellipsis" vert="horz" wrap="square" lIns="38100" tIns="19050" rIns="38100" bIns="19050" anchor="ctr" anchorCtr="1">
                  <a:spAutoFit/>
                </a:bodyPr>
                <a:lstStyle/>
                <a:p>
                  <a:pPr>
                    <a:defRPr sz="2000" b="0" i="0" u="none" strike="noStrike" kern="1200" baseline="0">
                      <a:ln>
                        <a:solidFill>
                          <a:schemeClr val="tx1">
                            <a:lumMod val="15000"/>
                            <a:lumOff val="85000"/>
                          </a:schemeClr>
                        </a:solidFill>
                      </a:ln>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EDE6-498B-8E52-F254BF61F345}"/>
                </c:ext>
              </c:extLst>
            </c:dLbl>
            <c:dLbl>
              <c:idx val="3"/>
              <c:spPr>
                <a:noFill/>
                <a:ln w="15875">
                  <a:solidFill>
                    <a:srgbClr val="7BA79D"/>
                  </a:solidFill>
                  <a:prstDash val="solid"/>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EDE6-498B-8E52-F254BF61F345}"/>
                </c:ext>
              </c:extLst>
            </c:dLbl>
            <c:spPr>
              <a:noFill/>
              <a:ln w="15875">
                <a:solidFill>
                  <a:sysClr val="window" lastClr="FFFFFF"/>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Final!$A$2:$A$13</c:f>
              <c:numCache>
                <c:formatCode>General</c:formatCode>
                <c:ptCount val="2"/>
                <c:pt idx="0">
                  <c:v>2017</c:v>
                </c:pt>
                <c:pt idx="1">
                  <c:v>2018</c:v>
                </c:pt>
              </c:numCache>
            </c:numRef>
          </c:cat>
          <c:val>
            <c:numRef>
              <c:f>Final!$I$2:$I$13</c:f>
              <c:numCache>
                <c:formatCode>General</c:formatCode>
                <c:ptCount val="2"/>
                <c:pt idx="0">
                  <c:v>42</c:v>
                </c:pt>
                <c:pt idx="1">
                  <c:v>40</c:v>
                </c:pt>
              </c:numCache>
            </c:numRef>
          </c:val>
          <c:extLst>
            <c:ext xmlns:c16="http://schemas.microsoft.com/office/drawing/2014/chart" uri="{C3380CC4-5D6E-409C-BE32-E72D297353CC}">
              <c16:uniqueId val="{00000008-EDE6-498B-8E52-F254BF61F345}"/>
            </c:ext>
          </c:extLst>
        </c:ser>
        <c:dLbls>
          <c:showLegendKey val="0"/>
          <c:showVal val="0"/>
          <c:showCatName val="0"/>
          <c:showSerName val="0"/>
          <c:showPercent val="0"/>
          <c:showBubbleSize val="0"/>
        </c:dLbls>
        <c:gapWidth val="219"/>
        <c:overlap val="-27"/>
        <c:axId val="1404384719"/>
        <c:axId val="1404386383"/>
      </c:barChart>
      <c:catAx>
        <c:axId val="1404384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ysDot"/>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04386383"/>
        <c:crosses val="autoZero"/>
        <c:auto val="1"/>
        <c:lblAlgn val="ctr"/>
        <c:lblOffset val="100"/>
        <c:noMultiLvlLbl val="0"/>
      </c:catAx>
      <c:valAx>
        <c:axId val="1404386383"/>
        <c:scaling>
          <c:orientation val="minMax"/>
        </c:scaling>
        <c:delete val="1"/>
        <c:axPos val="l"/>
        <c:numFmt formatCode="General" sourceLinked="1"/>
        <c:majorTickMark val="none"/>
        <c:minorTickMark val="none"/>
        <c:tickLblPos val="nextTo"/>
        <c:crossAx val="14043847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Equity Score: </a:t>
            </a:r>
            <a:r>
              <a:rPr lang="en-US" dirty="0"/>
              <a:t>Rent Burden</a:t>
            </a:r>
          </a:p>
        </c:rich>
      </c:tx>
      <c:layout>
        <c:manualLayout>
          <c:xMode val="edge"/>
          <c:yMode val="edge"/>
          <c:x val="0.3588095238095238"/>
          <c:y val="9.2592592592592587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2.7203750090500665E-2"/>
          <c:y val="0.16245370370370371"/>
          <c:w val="0.94015174980089855"/>
          <c:h val="0.67793234179060946"/>
        </c:manualLayout>
      </c:layout>
      <c:barChart>
        <c:barDir val="col"/>
        <c:grouping val="clustered"/>
        <c:varyColors val="0"/>
        <c:ser>
          <c:idx val="0"/>
          <c:order val="0"/>
          <c:tx>
            <c:strRef>
              <c:f>Sheet1!$L$1</c:f>
              <c:strCache>
                <c:ptCount val="1"/>
                <c:pt idx="0">
                  <c:v>Equity Score</c:v>
                </c:pt>
              </c:strCache>
            </c:strRef>
          </c:tx>
          <c:spPr>
            <a:solidFill>
              <a:srgbClr val="968C8C"/>
            </a:solidFill>
            <a:ln>
              <a:noFill/>
            </a:ln>
            <a:effectLst/>
          </c:spPr>
          <c:invertIfNegative val="0"/>
          <c:dPt>
            <c:idx val="3"/>
            <c:invertIfNegative val="0"/>
            <c:bubble3D val="0"/>
            <c:spPr>
              <a:solidFill>
                <a:srgbClr val="94B6D2"/>
              </a:solidFill>
              <a:ln>
                <a:noFill/>
              </a:ln>
              <a:effectLst/>
            </c:spPr>
            <c:extLst>
              <c:ext xmlns:c16="http://schemas.microsoft.com/office/drawing/2014/chart" uri="{C3380CC4-5D6E-409C-BE32-E72D297353CC}">
                <c16:uniqueId val="{00000001-F2D2-459F-BE90-E6FEA06FD324}"/>
              </c:ext>
            </c:extLst>
          </c:dPt>
          <c:dLbls>
            <c:dLbl>
              <c:idx val="3"/>
              <c:spPr>
                <a:noFill/>
                <a:ln w="15875">
                  <a:solidFill>
                    <a:srgbClr val="94B6D2"/>
                  </a:solidFill>
                  <a:prstDash val="solid"/>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F2D2-459F-BE90-E6FEA06FD324}"/>
                </c:ext>
              </c:extLst>
            </c:dLbl>
            <c:spPr>
              <a:noFill/>
              <a:ln w="15875">
                <a:solidFill>
                  <a:sysClr val="window" lastClr="FFFFFF"/>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Sheet1!$D$2:$D$57</c:f>
              <c:numCache>
                <c:formatCode>General</c:formatCode>
                <c:ptCount val="4"/>
                <c:pt idx="0">
                  <c:v>2016</c:v>
                </c:pt>
                <c:pt idx="1">
                  <c:v>2017</c:v>
                </c:pt>
                <c:pt idx="2">
                  <c:v>2018</c:v>
                </c:pt>
                <c:pt idx="3">
                  <c:v>2019</c:v>
                </c:pt>
              </c:numCache>
            </c:numRef>
          </c:cat>
          <c:val>
            <c:numRef>
              <c:f>Sheet1!$L$2:$L$57</c:f>
              <c:numCache>
                <c:formatCode>General</c:formatCode>
                <c:ptCount val="4"/>
                <c:pt idx="0">
                  <c:v>72</c:v>
                </c:pt>
                <c:pt idx="1">
                  <c:v>69</c:v>
                </c:pt>
                <c:pt idx="2">
                  <c:v>68</c:v>
                </c:pt>
                <c:pt idx="3">
                  <c:v>70</c:v>
                </c:pt>
              </c:numCache>
            </c:numRef>
          </c:val>
          <c:extLst>
            <c:ext xmlns:c16="http://schemas.microsoft.com/office/drawing/2014/chart" uri="{C3380CC4-5D6E-409C-BE32-E72D297353CC}">
              <c16:uniqueId val="{00000002-F2D2-459F-BE90-E6FEA06FD324}"/>
            </c:ext>
          </c:extLst>
        </c:ser>
        <c:dLbls>
          <c:showLegendKey val="0"/>
          <c:showVal val="0"/>
          <c:showCatName val="0"/>
          <c:showSerName val="0"/>
          <c:showPercent val="0"/>
          <c:showBubbleSize val="0"/>
        </c:dLbls>
        <c:gapWidth val="219"/>
        <c:overlap val="-27"/>
        <c:axId val="1404384719"/>
        <c:axId val="1404386383"/>
      </c:barChart>
      <c:catAx>
        <c:axId val="1404384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ysDot"/>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04386383"/>
        <c:crosses val="autoZero"/>
        <c:auto val="1"/>
        <c:lblAlgn val="ctr"/>
        <c:lblOffset val="100"/>
        <c:noMultiLvlLbl val="0"/>
      </c:catAx>
      <c:valAx>
        <c:axId val="1404386383"/>
        <c:scaling>
          <c:orientation val="minMax"/>
        </c:scaling>
        <c:delete val="1"/>
        <c:axPos val="l"/>
        <c:numFmt formatCode="General" sourceLinked="1"/>
        <c:majorTickMark val="none"/>
        <c:minorTickMark val="none"/>
        <c:tickLblPos val="nextTo"/>
        <c:crossAx val="14043847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Equity Score: </a:t>
            </a:r>
            <a:r>
              <a:rPr lang="en-US" dirty="0"/>
              <a:t>Rent Burden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Final!$I$1</c:f>
              <c:strCache>
                <c:ptCount val="1"/>
                <c:pt idx="0">
                  <c:v>Equity Score</c:v>
                </c:pt>
              </c:strCache>
            </c:strRef>
          </c:tx>
          <c:spPr>
            <a:solidFill>
              <a:srgbClr val="7BA79D"/>
            </a:solidFill>
            <a:ln>
              <a:noFill/>
            </a:ln>
            <a:effectLst/>
          </c:spPr>
          <c:invertIfNegative val="0"/>
          <c:dPt>
            <c:idx val="0"/>
            <c:invertIfNegative val="0"/>
            <c:bubble3D val="0"/>
            <c:spPr>
              <a:solidFill>
                <a:srgbClr val="7BA79D"/>
              </a:solidFill>
              <a:ln>
                <a:noFill/>
              </a:ln>
              <a:effectLst/>
            </c:spPr>
            <c:extLst>
              <c:ext xmlns:c16="http://schemas.microsoft.com/office/drawing/2014/chart" uri="{C3380CC4-5D6E-409C-BE32-E72D297353CC}">
                <c16:uniqueId val="{00000001-0E2F-49B6-ADC7-F0A09CD88DF3}"/>
              </c:ext>
            </c:extLst>
          </c:dPt>
          <c:dPt>
            <c:idx val="1"/>
            <c:invertIfNegative val="0"/>
            <c:bubble3D val="0"/>
            <c:spPr>
              <a:solidFill>
                <a:srgbClr val="7BA79D"/>
              </a:solidFill>
              <a:ln>
                <a:noFill/>
              </a:ln>
              <a:effectLst/>
            </c:spPr>
            <c:extLst>
              <c:ext xmlns:c16="http://schemas.microsoft.com/office/drawing/2014/chart" uri="{C3380CC4-5D6E-409C-BE32-E72D297353CC}">
                <c16:uniqueId val="{00000003-0E2F-49B6-ADC7-F0A09CD88DF3}"/>
              </c:ext>
            </c:extLst>
          </c:dPt>
          <c:dPt>
            <c:idx val="2"/>
            <c:invertIfNegative val="0"/>
            <c:bubble3D val="0"/>
            <c:spPr>
              <a:solidFill>
                <a:srgbClr val="7BA79D"/>
              </a:solidFill>
              <a:ln>
                <a:noFill/>
              </a:ln>
              <a:effectLst/>
            </c:spPr>
            <c:extLst>
              <c:ext xmlns:c16="http://schemas.microsoft.com/office/drawing/2014/chart" uri="{C3380CC4-5D6E-409C-BE32-E72D297353CC}">
                <c16:uniqueId val="{00000005-0E2F-49B6-ADC7-F0A09CD88DF3}"/>
              </c:ext>
            </c:extLst>
          </c:dPt>
          <c:dPt>
            <c:idx val="3"/>
            <c:invertIfNegative val="0"/>
            <c:bubble3D val="0"/>
            <c:spPr>
              <a:solidFill>
                <a:srgbClr val="7BA79D"/>
              </a:solidFill>
              <a:ln>
                <a:noFill/>
              </a:ln>
              <a:effectLst/>
            </c:spPr>
            <c:extLst>
              <c:ext xmlns:c16="http://schemas.microsoft.com/office/drawing/2014/chart" uri="{C3380CC4-5D6E-409C-BE32-E72D297353CC}">
                <c16:uniqueId val="{00000007-0E2F-49B6-ADC7-F0A09CD88DF3}"/>
              </c:ext>
            </c:extLst>
          </c:dPt>
          <c:dLbls>
            <c:dLbl>
              <c:idx val="3"/>
              <c:spPr>
                <a:noFill/>
                <a:ln w="15875">
                  <a:solidFill>
                    <a:srgbClr val="7BA79D"/>
                  </a:solidFill>
                  <a:prstDash val="solid"/>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0E2F-49B6-ADC7-F0A09CD88DF3}"/>
                </c:ext>
              </c:extLst>
            </c:dLbl>
            <c:spPr>
              <a:noFill/>
              <a:ln w="15875">
                <a:solidFill>
                  <a:sysClr val="window" lastClr="FFFFFF"/>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Final!$A$2:$A$22</c:f>
              <c:numCache>
                <c:formatCode>General</c:formatCode>
                <c:ptCount val="1"/>
                <c:pt idx="0">
                  <c:v>2019</c:v>
                </c:pt>
              </c:numCache>
            </c:numRef>
          </c:cat>
          <c:val>
            <c:numRef>
              <c:f>Final!$I$2:$I$22</c:f>
              <c:numCache>
                <c:formatCode>General</c:formatCode>
                <c:ptCount val="1"/>
                <c:pt idx="0">
                  <c:v>63</c:v>
                </c:pt>
              </c:numCache>
            </c:numRef>
          </c:val>
          <c:extLst>
            <c:ext xmlns:c16="http://schemas.microsoft.com/office/drawing/2014/chart" uri="{C3380CC4-5D6E-409C-BE32-E72D297353CC}">
              <c16:uniqueId val="{00000008-0E2F-49B6-ADC7-F0A09CD88DF3}"/>
            </c:ext>
          </c:extLst>
        </c:ser>
        <c:dLbls>
          <c:showLegendKey val="0"/>
          <c:showVal val="0"/>
          <c:showCatName val="0"/>
          <c:showSerName val="0"/>
          <c:showPercent val="0"/>
          <c:showBubbleSize val="0"/>
        </c:dLbls>
        <c:gapWidth val="219"/>
        <c:overlap val="-27"/>
        <c:axId val="1404384719"/>
        <c:axId val="1404386383"/>
      </c:barChart>
      <c:catAx>
        <c:axId val="1404384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ysDot"/>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04386383"/>
        <c:crosses val="autoZero"/>
        <c:auto val="1"/>
        <c:lblAlgn val="ctr"/>
        <c:lblOffset val="100"/>
        <c:noMultiLvlLbl val="0"/>
      </c:catAx>
      <c:valAx>
        <c:axId val="1404386383"/>
        <c:scaling>
          <c:orientation val="minMax"/>
        </c:scaling>
        <c:delete val="1"/>
        <c:axPos val="l"/>
        <c:numFmt formatCode="General" sourceLinked="1"/>
        <c:majorTickMark val="none"/>
        <c:minorTickMark val="none"/>
        <c:tickLblPos val="nextTo"/>
        <c:crossAx val="14043847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Equity Score: Commute Time</a:t>
            </a:r>
            <a:r>
              <a:rPr lang="en-US" sz="1400" b="0" i="0" u="none" strike="noStrike" baseline="0" dirty="0"/>
              <a:t> </a:t>
            </a:r>
            <a:endParaRPr lang="en-US" dirty="0"/>
          </a:p>
        </c:rich>
      </c:tx>
      <c:layout>
        <c:manualLayout>
          <c:xMode val="edge"/>
          <c:yMode val="edge"/>
          <c:x val="0.28195095828937722"/>
          <c:y val="4.6297287901579534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Sheet1!$L$1</c:f>
              <c:strCache>
                <c:ptCount val="1"/>
                <c:pt idx="0">
                  <c:v>Equity Score</c:v>
                </c:pt>
              </c:strCache>
            </c:strRef>
          </c:tx>
          <c:spPr>
            <a:solidFill>
              <a:srgbClr val="968C8C"/>
            </a:solidFill>
            <a:ln>
              <a:noFill/>
            </a:ln>
            <a:effectLst/>
          </c:spPr>
          <c:invertIfNegative val="0"/>
          <c:dPt>
            <c:idx val="3"/>
            <c:invertIfNegative val="0"/>
            <c:bubble3D val="0"/>
            <c:spPr>
              <a:solidFill>
                <a:srgbClr val="94B6D2"/>
              </a:solidFill>
              <a:ln>
                <a:noFill/>
              </a:ln>
              <a:effectLst/>
            </c:spPr>
            <c:extLst>
              <c:ext xmlns:c16="http://schemas.microsoft.com/office/drawing/2014/chart" uri="{C3380CC4-5D6E-409C-BE32-E72D297353CC}">
                <c16:uniqueId val="{00000001-6F8D-4DA0-B16C-8F8430955F4B}"/>
              </c:ext>
            </c:extLst>
          </c:dPt>
          <c:dLbls>
            <c:dLbl>
              <c:idx val="3"/>
              <c:spPr>
                <a:noFill/>
                <a:ln w="15875">
                  <a:solidFill>
                    <a:srgbClr val="94B6D2"/>
                  </a:solidFill>
                  <a:prstDash val="solid"/>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6F8D-4DA0-B16C-8F8430955F4B}"/>
                </c:ext>
              </c:extLst>
            </c:dLbl>
            <c:spPr>
              <a:noFill/>
              <a:ln w="15875">
                <a:solidFill>
                  <a:sysClr val="window" lastClr="FFFFFF"/>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Sheet1!$D$2:$D$57</c:f>
              <c:numCache>
                <c:formatCode>General</c:formatCode>
                <c:ptCount val="4"/>
                <c:pt idx="0">
                  <c:v>2016</c:v>
                </c:pt>
                <c:pt idx="1">
                  <c:v>2017</c:v>
                </c:pt>
                <c:pt idx="2">
                  <c:v>2018</c:v>
                </c:pt>
                <c:pt idx="3">
                  <c:v>2019</c:v>
                </c:pt>
              </c:numCache>
            </c:numRef>
          </c:cat>
          <c:val>
            <c:numRef>
              <c:f>Sheet1!$L$2:$L$57</c:f>
              <c:numCache>
                <c:formatCode>General</c:formatCode>
                <c:ptCount val="4"/>
                <c:pt idx="0">
                  <c:v>100</c:v>
                </c:pt>
                <c:pt idx="1">
                  <c:v>100</c:v>
                </c:pt>
                <c:pt idx="2">
                  <c:v>94</c:v>
                </c:pt>
                <c:pt idx="3">
                  <c:v>100</c:v>
                </c:pt>
              </c:numCache>
            </c:numRef>
          </c:val>
          <c:extLst>
            <c:ext xmlns:c16="http://schemas.microsoft.com/office/drawing/2014/chart" uri="{C3380CC4-5D6E-409C-BE32-E72D297353CC}">
              <c16:uniqueId val="{00000002-6F8D-4DA0-B16C-8F8430955F4B}"/>
            </c:ext>
          </c:extLst>
        </c:ser>
        <c:dLbls>
          <c:showLegendKey val="0"/>
          <c:showVal val="0"/>
          <c:showCatName val="0"/>
          <c:showSerName val="0"/>
          <c:showPercent val="0"/>
          <c:showBubbleSize val="0"/>
        </c:dLbls>
        <c:gapWidth val="219"/>
        <c:overlap val="-27"/>
        <c:axId val="1404384719"/>
        <c:axId val="1404386383"/>
      </c:barChart>
      <c:catAx>
        <c:axId val="1404384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ysDot"/>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04386383"/>
        <c:crosses val="autoZero"/>
        <c:auto val="1"/>
        <c:lblAlgn val="ctr"/>
        <c:lblOffset val="100"/>
        <c:noMultiLvlLbl val="0"/>
      </c:catAx>
      <c:valAx>
        <c:axId val="1404386383"/>
        <c:scaling>
          <c:orientation val="minMax"/>
        </c:scaling>
        <c:delete val="1"/>
        <c:axPos val="l"/>
        <c:numFmt formatCode="General" sourceLinked="1"/>
        <c:majorTickMark val="none"/>
        <c:minorTickMark val="none"/>
        <c:tickLblPos val="nextTo"/>
        <c:crossAx val="14043847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Equity Score: Business Ownership</a:t>
            </a:r>
            <a:endParaRPr lang="en-US" dirty="0"/>
          </a:p>
        </c:rich>
      </c:tx>
      <c:layout>
        <c:manualLayout>
          <c:xMode val="edge"/>
          <c:yMode val="edge"/>
          <c:x val="0.24657538061144169"/>
          <c:y val="4.1792384489937311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2.7203744263383654E-2"/>
          <c:y val="0.19694960849908413"/>
          <c:w val="0.940151762620556"/>
          <c:h val="0.63059807425116854"/>
        </c:manualLayout>
      </c:layout>
      <c:barChart>
        <c:barDir val="col"/>
        <c:grouping val="clustered"/>
        <c:varyColors val="0"/>
        <c:ser>
          <c:idx val="0"/>
          <c:order val="0"/>
          <c:tx>
            <c:strRef>
              <c:f>Sheet1!$L$1</c:f>
              <c:strCache>
                <c:ptCount val="1"/>
                <c:pt idx="0">
                  <c:v>Equity Score</c:v>
                </c:pt>
              </c:strCache>
            </c:strRef>
          </c:tx>
          <c:spPr>
            <a:solidFill>
              <a:srgbClr val="968C8C"/>
            </a:solidFill>
            <a:ln>
              <a:noFill/>
            </a:ln>
            <a:effectLst/>
          </c:spPr>
          <c:invertIfNegative val="0"/>
          <c:dPt>
            <c:idx val="3"/>
            <c:invertIfNegative val="0"/>
            <c:bubble3D val="0"/>
            <c:spPr>
              <a:solidFill>
                <a:srgbClr val="94B6D2"/>
              </a:solidFill>
              <a:ln>
                <a:noFill/>
              </a:ln>
              <a:effectLst/>
            </c:spPr>
            <c:extLst>
              <c:ext xmlns:c16="http://schemas.microsoft.com/office/drawing/2014/chart" uri="{C3380CC4-5D6E-409C-BE32-E72D297353CC}">
                <c16:uniqueId val="{00000001-9186-413A-924D-7F0BEBA5447B}"/>
              </c:ext>
            </c:extLst>
          </c:dPt>
          <c:dLbls>
            <c:dLbl>
              <c:idx val="3"/>
              <c:spPr>
                <a:noFill/>
                <a:ln w="15875">
                  <a:solidFill>
                    <a:srgbClr val="94B6D2"/>
                  </a:solidFill>
                  <a:prstDash val="solid"/>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9186-413A-924D-7F0BEBA5447B}"/>
                </c:ext>
              </c:extLst>
            </c:dLbl>
            <c:spPr>
              <a:noFill/>
              <a:ln w="15875">
                <a:solidFill>
                  <a:sysClr val="window" lastClr="FFFFFF"/>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Sheet1!$D$2:$D$57</c:f>
              <c:numCache>
                <c:formatCode>General</c:formatCode>
                <c:ptCount val="4"/>
                <c:pt idx="0">
                  <c:v>2016</c:v>
                </c:pt>
                <c:pt idx="1">
                  <c:v>2017</c:v>
                </c:pt>
                <c:pt idx="2">
                  <c:v>2018</c:v>
                </c:pt>
                <c:pt idx="3">
                  <c:v>2019</c:v>
                </c:pt>
              </c:numCache>
            </c:numRef>
          </c:cat>
          <c:val>
            <c:numRef>
              <c:f>Sheet1!$L$2:$L$57</c:f>
              <c:numCache>
                <c:formatCode>General</c:formatCode>
                <c:ptCount val="4"/>
                <c:pt idx="0">
                  <c:v>40</c:v>
                </c:pt>
                <c:pt idx="1">
                  <c:v>41</c:v>
                </c:pt>
                <c:pt idx="2">
                  <c:v>38</c:v>
                </c:pt>
                <c:pt idx="3">
                  <c:v>56</c:v>
                </c:pt>
              </c:numCache>
            </c:numRef>
          </c:val>
          <c:extLst>
            <c:ext xmlns:c16="http://schemas.microsoft.com/office/drawing/2014/chart" uri="{C3380CC4-5D6E-409C-BE32-E72D297353CC}">
              <c16:uniqueId val="{00000002-9186-413A-924D-7F0BEBA5447B}"/>
            </c:ext>
          </c:extLst>
        </c:ser>
        <c:dLbls>
          <c:showLegendKey val="0"/>
          <c:showVal val="0"/>
          <c:showCatName val="0"/>
          <c:showSerName val="0"/>
          <c:showPercent val="0"/>
          <c:showBubbleSize val="0"/>
        </c:dLbls>
        <c:gapWidth val="219"/>
        <c:overlap val="-27"/>
        <c:axId val="1404384719"/>
        <c:axId val="1404386383"/>
      </c:barChart>
      <c:catAx>
        <c:axId val="1404384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ysDot"/>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04386383"/>
        <c:crosses val="autoZero"/>
        <c:auto val="1"/>
        <c:lblAlgn val="ctr"/>
        <c:lblOffset val="100"/>
        <c:noMultiLvlLbl val="0"/>
      </c:catAx>
      <c:valAx>
        <c:axId val="1404386383"/>
        <c:scaling>
          <c:orientation val="minMax"/>
        </c:scaling>
        <c:delete val="1"/>
        <c:axPos val="l"/>
        <c:numFmt formatCode="General" sourceLinked="1"/>
        <c:majorTickMark val="none"/>
        <c:minorTickMark val="none"/>
        <c:tickLblPos val="nextTo"/>
        <c:crossAx val="14043847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Equity Score: Labor Force Non Participation</a:t>
            </a:r>
            <a:r>
              <a:rPr lang="en-US" sz="1400" b="0" i="0" u="none" strike="noStrike" baseline="0" dirty="0"/>
              <a:t> </a:t>
            </a:r>
            <a:endParaRPr lang="en-US" dirty="0"/>
          </a:p>
        </c:rich>
      </c:tx>
      <c:layout>
        <c:manualLayout>
          <c:xMode val="edge"/>
          <c:yMode val="edge"/>
          <c:x val="0.16902136136532805"/>
          <c:y val="4.6296859995730317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Sheet1!$L$1</c:f>
              <c:strCache>
                <c:ptCount val="1"/>
                <c:pt idx="0">
                  <c:v>Equity Score</c:v>
                </c:pt>
              </c:strCache>
            </c:strRef>
          </c:tx>
          <c:spPr>
            <a:solidFill>
              <a:srgbClr val="968C8C"/>
            </a:solidFill>
            <a:ln>
              <a:noFill/>
            </a:ln>
            <a:effectLst/>
          </c:spPr>
          <c:invertIfNegative val="0"/>
          <c:dPt>
            <c:idx val="3"/>
            <c:invertIfNegative val="0"/>
            <c:bubble3D val="0"/>
            <c:spPr>
              <a:solidFill>
                <a:srgbClr val="94B6D2"/>
              </a:solidFill>
              <a:ln>
                <a:noFill/>
              </a:ln>
              <a:effectLst/>
            </c:spPr>
            <c:extLst>
              <c:ext xmlns:c16="http://schemas.microsoft.com/office/drawing/2014/chart" uri="{C3380CC4-5D6E-409C-BE32-E72D297353CC}">
                <c16:uniqueId val="{00000001-4C7F-4B4F-ADA8-5453929E768E}"/>
              </c:ext>
            </c:extLst>
          </c:dPt>
          <c:dLbls>
            <c:dLbl>
              <c:idx val="3"/>
              <c:spPr>
                <a:noFill/>
                <a:ln w="15875">
                  <a:solidFill>
                    <a:srgbClr val="94B6D2"/>
                  </a:solidFill>
                  <a:prstDash val="solid"/>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4C7F-4B4F-ADA8-5453929E768E}"/>
                </c:ext>
              </c:extLst>
            </c:dLbl>
            <c:spPr>
              <a:noFill/>
              <a:ln w="15875">
                <a:solidFill>
                  <a:sysClr val="window" lastClr="FFFFFF"/>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Sheet1!$D$2:$D$57</c:f>
              <c:numCache>
                <c:formatCode>General</c:formatCode>
                <c:ptCount val="4"/>
                <c:pt idx="0">
                  <c:v>2016</c:v>
                </c:pt>
                <c:pt idx="1">
                  <c:v>2017</c:v>
                </c:pt>
                <c:pt idx="2">
                  <c:v>2018</c:v>
                </c:pt>
                <c:pt idx="3">
                  <c:v>2019</c:v>
                </c:pt>
              </c:numCache>
            </c:numRef>
          </c:cat>
          <c:val>
            <c:numRef>
              <c:f>Sheet1!$L$2:$L$57</c:f>
              <c:numCache>
                <c:formatCode>General</c:formatCode>
                <c:ptCount val="4"/>
                <c:pt idx="0">
                  <c:v>100</c:v>
                </c:pt>
                <c:pt idx="1">
                  <c:v>81</c:v>
                </c:pt>
                <c:pt idx="2">
                  <c:v>100</c:v>
                </c:pt>
                <c:pt idx="3">
                  <c:v>90</c:v>
                </c:pt>
              </c:numCache>
            </c:numRef>
          </c:val>
          <c:extLst>
            <c:ext xmlns:c16="http://schemas.microsoft.com/office/drawing/2014/chart" uri="{C3380CC4-5D6E-409C-BE32-E72D297353CC}">
              <c16:uniqueId val="{00000002-4C7F-4B4F-ADA8-5453929E768E}"/>
            </c:ext>
          </c:extLst>
        </c:ser>
        <c:dLbls>
          <c:showLegendKey val="0"/>
          <c:showVal val="0"/>
          <c:showCatName val="0"/>
          <c:showSerName val="0"/>
          <c:showPercent val="0"/>
          <c:showBubbleSize val="0"/>
        </c:dLbls>
        <c:gapWidth val="219"/>
        <c:overlap val="-27"/>
        <c:axId val="1404384719"/>
        <c:axId val="1404386383"/>
      </c:barChart>
      <c:catAx>
        <c:axId val="1404384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ysDot"/>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04386383"/>
        <c:crosses val="autoZero"/>
        <c:auto val="1"/>
        <c:lblAlgn val="ctr"/>
        <c:lblOffset val="100"/>
        <c:noMultiLvlLbl val="0"/>
      </c:catAx>
      <c:valAx>
        <c:axId val="1404386383"/>
        <c:scaling>
          <c:orientation val="minMax"/>
        </c:scaling>
        <c:delete val="1"/>
        <c:axPos val="l"/>
        <c:numFmt formatCode="General" sourceLinked="1"/>
        <c:majorTickMark val="none"/>
        <c:minorTickMark val="none"/>
        <c:tickLblPos val="nextTo"/>
        <c:crossAx val="14043847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Equity Score: Health Insurance Non-Coverage</a:t>
            </a:r>
            <a:r>
              <a:rPr lang="en-US" sz="1400" b="0" i="0" u="none" strike="noStrike" baseline="0" dirty="0"/>
              <a:t> </a:t>
            </a:r>
            <a:endParaRPr lang="en-US" dirty="0"/>
          </a:p>
        </c:rich>
      </c:tx>
      <c:layout>
        <c:manualLayout>
          <c:xMode val="edge"/>
          <c:yMode val="edge"/>
          <c:x val="0.15813986365997462"/>
          <c:y val="4.6298053971179937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Sheet1!$L$1</c:f>
              <c:strCache>
                <c:ptCount val="1"/>
                <c:pt idx="0">
                  <c:v>Equity Score</c:v>
                </c:pt>
              </c:strCache>
            </c:strRef>
          </c:tx>
          <c:spPr>
            <a:solidFill>
              <a:srgbClr val="968C8C"/>
            </a:solidFill>
            <a:ln>
              <a:noFill/>
            </a:ln>
            <a:effectLst/>
          </c:spPr>
          <c:invertIfNegative val="0"/>
          <c:dPt>
            <c:idx val="3"/>
            <c:invertIfNegative val="0"/>
            <c:bubble3D val="0"/>
            <c:spPr>
              <a:solidFill>
                <a:srgbClr val="94B6D2"/>
              </a:solidFill>
              <a:ln>
                <a:noFill/>
              </a:ln>
              <a:effectLst/>
            </c:spPr>
            <c:extLst>
              <c:ext xmlns:c16="http://schemas.microsoft.com/office/drawing/2014/chart" uri="{C3380CC4-5D6E-409C-BE32-E72D297353CC}">
                <c16:uniqueId val="{00000001-0982-4CCE-9880-B598F4BD2126}"/>
              </c:ext>
            </c:extLst>
          </c:dPt>
          <c:dLbls>
            <c:dLbl>
              <c:idx val="3"/>
              <c:spPr>
                <a:noFill/>
                <a:ln w="15875">
                  <a:solidFill>
                    <a:srgbClr val="94B6D2"/>
                  </a:solidFill>
                  <a:prstDash val="solid"/>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0982-4CCE-9880-B598F4BD2126}"/>
                </c:ext>
              </c:extLst>
            </c:dLbl>
            <c:spPr>
              <a:noFill/>
              <a:ln w="15875">
                <a:solidFill>
                  <a:sysClr val="window" lastClr="FFFFFF"/>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Sheet1!$D$2:$D$57</c:f>
              <c:numCache>
                <c:formatCode>General</c:formatCode>
                <c:ptCount val="4"/>
                <c:pt idx="0">
                  <c:v>2016</c:v>
                </c:pt>
                <c:pt idx="1">
                  <c:v>2017</c:v>
                </c:pt>
                <c:pt idx="2">
                  <c:v>2018</c:v>
                </c:pt>
                <c:pt idx="3">
                  <c:v>2019</c:v>
                </c:pt>
              </c:numCache>
            </c:numRef>
          </c:cat>
          <c:val>
            <c:numRef>
              <c:f>Sheet1!$L$2:$L$57</c:f>
              <c:numCache>
                <c:formatCode>General</c:formatCode>
                <c:ptCount val="4"/>
                <c:pt idx="0">
                  <c:v>72</c:v>
                </c:pt>
                <c:pt idx="1">
                  <c:v>74</c:v>
                </c:pt>
                <c:pt idx="2">
                  <c:v>74</c:v>
                </c:pt>
                <c:pt idx="3">
                  <c:v>70</c:v>
                </c:pt>
              </c:numCache>
            </c:numRef>
          </c:val>
          <c:extLst>
            <c:ext xmlns:c16="http://schemas.microsoft.com/office/drawing/2014/chart" uri="{C3380CC4-5D6E-409C-BE32-E72D297353CC}">
              <c16:uniqueId val="{00000002-0982-4CCE-9880-B598F4BD2126}"/>
            </c:ext>
          </c:extLst>
        </c:ser>
        <c:dLbls>
          <c:showLegendKey val="0"/>
          <c:showVal val="0"/>
          <c:showCatName val="0"/>
          <c:showSerName val="0"/>
          <c:showPercent val="0"/>
          <c:showBubbleSize val="0"/>
        </c:dLbls>
        <c:gapWidth val="219"/>
        <c:overlap val="-27"/>
        <c:axId val="1404384719"/>
        <c:axId val="1404386383"/>
      </c:barChart>
      <c:catAx>
        <c:axId val="1404384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ysDot"/>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04386383"/>
        <c:crosses val="autoZero"/>
        <c:auto val="1"/>
        <c:lblAlgn val="ctr"/>
        <c:lblOffset val="100"/>
        <c:noMultiLvlLbl val="0"/>
      </c:catAx>
      <c:valAx>
        <c:axId val="1404386383"/>
        <c:scaling>
          <c:orientation val="minMax"/>
        </c:scaling>
        <c:delete val="1"/>
        <c:axPos val="l"/>
        <c:numFmt formatCode="General" sourceLinked="1"/>
        <c:majorTickMark val="none"/>
        <c:minorTickMark val="none"/>
        <c:tickLblPos val="nextTo"/>
        <c:crossAx val="14043847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US" sz="1100"/>
              <a:t>Equity Score Chart</a:t>
            </a:r>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Sheet5!$B$1</c:f>
              <c:strCache>
                <c:ptCount val="1"/>
                <c:pt idx="0">
                  <c:v>Ratio Lower-bound</c:v>
                </c:pt>
              </c:strCache>
            </c:strRef>
          </c:tx>
          <c:spPr>
            <a:ln w="9525" cap="rnd">
              <a:solidFill>
                <a:srgbClr val="663300"/>
              </a:solidFill>
              <a:prstDash val="dash"/>
              <a:round/>
            </a:ln>
            <a:effectLst/>
          </c:spPr>
          <c:marker>
            <c:symbol val="none"/>
          </c:marker>
          <c:cat>
            <c:numRef>
              <c:f>Sheet5!$A$2:$A$101</c:f>
              <c:numCache>
                <c:formatCode>General</c:formatCode>
                <c:ptCount val="100"/>
                <c:pt idx="0">
                  <c:v>100</c:v>
                </c:pt>
                <c:pt idx="1">
                  <c:v>99</c:v>
                </c:pt>
                <c:pt idx="2">
                  <c:v>98</c:v>
                </c:pt>
                <c:pt idx="3">
                  <c:v>97</c:v>
                </c:pt>
                <c:pt idx="4">
                  <c:v>96</c:v>
                </c:pt>
                <c:pt idx="5">
                  <c:v>95</c:v>
                </c:pt>
                <c:pt idx="6">
                  <c:v>94</c:v>
                </c:pt>
                <c:pt idx="7">
                  <c:v>93</c:v>
                </c:pt>
                <c:pt idx="8">
                  <c:v>92</c:v>
                </c:pt>
                <c:pt idx="9">
                  <c:v>91</c:v>
                </c:pt>
                <c:pt idx="10">
                  <c:v>90</c:v>
                </c:pt>
                <c:pt idx="11">
                  <c:v>89</c:v>
                </c:pt>
                <c:pt idx="12">
                  <c:v>88</c:v>
                </c:pt>
                <c:pt idx="13">
                  <c:v>87</c:v>
                </c:pt>
                <c:pt idx="14">
                  <c:v>86</c:v>
                </c:pt>
                <c:pt idx="15">
                  <c:v>85</c:v>
                </c:pt>
                <c:pt idx="16">
                  <c:v>84</c:v>
                </c:pt>
                <c:pt idx="17">
                  <c:v>83</c:v>
                </c:pt>
                <c:pt idx="18">
                  <c:v>82</c:v>
                </c:pt>
                <c:pt idx="19">
                  <c:v>81</c:v>
                </c:pt>
                <c:pt idx="20">
                  <c:v>80</c:v>
                </c:pt>
                <c:pt idx="21">
                  <c:v>79</c:v>
                </c:pt>
                <c:pt idx="22">
                  <c:v>78</c:v>
                </c:pt>
                <c:pt idx="23">
                  <c:v>77</c:v>
                </c:pt>
                <c:pt idx="24">
                  <c:v>76</c:v>
                </c:pt>
                <c:pt idx="25">
                  <c:v>75</c:v>
                </c:pt>
                <c:pt idx="26">
                  <c:v>74</c:v>
                </c:pt>
                <c:pt idx="27">
                  <c:v>73</c:v>
                </c:pt>
                <c:pt idx="28">
                  <c:v>72</c:v>
                </c:pt>
                <c:pt idx="29">
                  <c:v>71</c:v>
                </c:pt>
                <c:pt idx="30">
                  <c:v>70</c:v>
                </c:pt>
                <c:pt idx="31">
                  <c:v>69</c:v>
                </c:pt>
                <c:pt idx="32">
                  <c:v>68</c:v>
                </c:pt>
                <c:pt idx="33">
                  <c:v>67</c:v>
                </c:pt>
                <c:pt idx="34">
                  <c:v>66</c:v>
                </c:pt>
                <c:pt idx="35">
                  <c:v>65</c:v>
                </c:pt>
                <c:pt idx="36">
                  <c:v>64</c:v>
                </c:pt>
                <c:pt idx="37">
                  <c:v>63</c:v>
                </c:pt>
                <c:pt idx="38">
                  <c:v>62</c:v>
                </c:pt>
                <c:pt idx="39">
                  <c:v>61</c:v>
                </c:pt>
                <c:pt idx="40">
                  <c:v>60</c:v>
                </c:pt>
                <c:pt idx="41">
                  <c:v>59</c:v>
                </c:pt>
                <c:pt idx="42">
                  <c:v>58</c:v>
                </c:pt>
                <c:pt idx="43">
                  <c:v>57</c:v>
                </c:pt>
                <c:pt idx="44">
                  <c:v>56</c:v>
                </c:pt>
                <c:pt idx="45">
                  <c:v>55</c:v>
                </c:pt>
                <c:pt idx="46">
                  <c:v>54</c:v>
                </c:pt>
                <c:pt idx="47">
                  <c:v>53</c:v>
                </c:pt>
                <c:pt idx="48">
                  <c:v>52</c:v>
                </c:pt>
                <c:pt idx="49">
                  <c:v>51</c:v>
                </c:pt>
                <c:pt idx="50">
                  <c:v>50</c:v>
                </c:pt>
                <c:pt idx="51">
                  <c:v>49</c:v>
                </c:pt>
                <c:pt idx="52">
                  <c:v>48</c:v>
                </c:pt>
                <c:pt idx="53">
                  <c:v>47</c:v>
                </c:pt>
                <c:pt idx="54">
                  <c:v>46</c:v>
                </c:pt>
                <c:pt idx="55">
                  <c:v>45</c:v>
                </c:pt>
                <c:pt idx="56">
                  <c:v>44</c:v>
                </c:pt>
                <c:pt idx="57">
                  <c:v>43</c:v>
                </c:pt>
                <c:pt idx="58">
                  <c:v>42</c:v>
                </c:pt>
                <c:pt idx="59">
                  <c:v>41</c:v>
                </c:pt>
                <c:pt idx="60">
                  <c:v>40</c:v>
                </c:pt>
                <c:pt idx="61">
                  <c:v>39</c:v>
                </c:pt>
                <c:pt idx="62">
                  <c:v>38</c:v>
                </c:pt>
                <c:pt idx="63">
                  <c:v>37</c:v>
                </c:pt>
                <c:pt idx="64">
                  <c:v>36</c:v>
                </c:pt>
                <c:pt idx="65">
                  <c:v>35</c:v>
                </c:pt>
                <c:pt idx="66">
                  <c:v>34</c:v>
                </c:pt>
                <c:pt idx="67">
                  <c:v>33</c:v>
                </c:pt>
                <c:pt idx="68">
                  <c:v>32</c:v>
                </c:pt>
                <c:pt idx="69">
                  <c:v>31</c:v>
                </c:pt>
                <c:pt idx="70">
                  <c:v>30</c:v>
                </c:pt>
                <c:pt idx="71">
                  <c:v>29</c:v>
                </c:pt>
                <c:pt idx="72">
                  <c:v>28</c:v>
                </c:pt>
                <c:pt idx="73">
                  <c:v>27</c:v>
                </c:pt>
                <c:pt idx="74">
                  <c:v>26</c:v>
                </c:pt>
                <c:pt idx="75">
                  <c:v>25</c:v>
                </c:pt>
                <c:pt idx="76">
                  <c:v>24</c:v>
                </c:pt>
                <c:pt idx="77">
                  <c:v>23</c:v>
                </c:pt>
                <c:pt idx="78">
                  <c:v>22</c:v>
                </c:pt>
                <c:pt idx="79">
                  <c:v>21</c:v>
                </c:pt>
                <c:pt idx="80">
                  <c:v>20</c:v>
                </c:pt>
                <c:pt idx="81">
                  <c:v>19</c:v>
                </c:pt>
                <c:pt idx="82">
                  <c:v>18</c:v>
                </c:pt>
                <c:pt idx="83">
                  <c:v>17</c:v>
                </c:pt>
                <c:pt idx="84">
                  <c:v>16</c:v>
                </c:pt>
                <c:pt idx="85">
                  <c:v>15</c:v>
                </c:pt>
                <c:pt idx="86">
                  <c:v>14</c:v>
                </c:pt>
                <c:pt idx="87">
                  <c:v>13</c:v>
                </c:pt>
                <c:pt idx="88">
                  <c:v>12</c:v>
                </c:pt>
                <c:pt idx="89">
                  <c:v>11</c:v>
                </c:pt>
                <c:pt idx="90">
                  <c:v>10</c:v>
                </c:pt>
                <c:pt idx="91">
                  <c:v>9</c:v>
                </c:pt>
                <c:pt idx="92">
                  <c:v>8</c:v>
                </c:pt>
                <c:pt idx="93">
                  <c:v>7</c:v>
                </c:pt>
                <c:pt idx="94">
                  <c:v>6</c:v>
                </c:pt>
                <c:pt idx="95">
                  <c:v>5</c:v>
                </c:pt>
                <c:pt idx="96">
                  <c:v>4</c:v>
                </c:pt>
                <c:pt idx="97">
                  <c:v>3</c:v>
                </c:pt>
                <c:pt idx="98">
                  <c:v>2</c:v>
                </c:pt>
                <c:pt idx="99">
                  <c:v>1</c:v>
                </c:pt>
              </c:numCache>
            </c:numRef>
          </c:cat>
          <c:val>
            <c:numRef>
              <c:f>Sheet5!$B$2:$B$101</c:f>
              <c:numCache>
                <c:formatCode>General</c:formatCode>
                <c:ptCount val="100"/>
                <c:pt idx="0">
                  <c:v>1</c:v>
                </c:pt>
                <c:pt idx="1">
                  <c:v>1.0049999999999999</c:v>
                </c:pt>
                <c:pt idx="2">
                  <c:v>1.01</c:v>
                </c:pt>
                <c:pt idx="3">
                  <c:v>1.0149999999999999</c:v>
                </c:pt>
                <c:pt idx="4">
                  <c:v>1.02</c:v>
                </c:pt>
                <c:pt idx="5">
                  <c:v>1.0249999999999999</c:v>
                </c:pt>
                <c:pt idx="6">
                  <c:v>1.03</c:v>
                </c:pt>
                <c:pt idx="7">
                  <c:v>1.0349999999999999</c:v>
                </c:pt>
                <c:pt idx="8">
                  <c:v>1.04</c:v>
                </c:pt>
                <c:pt idx="9">
                  <c:v>1.0449999999999999</c:v>
                </c:pt>
                <c:pt idx="10">
                  <c:v>1.05</c:v>
                </c:pt>
                <c:pt idx="11">
                  <c:v>1.0549999999999999</c:v>
                </c:pt>
                <c:pt idx="12">
                  <c:v>1.06</c:v>
                </c:pt>
                <c:pt idx="13">
                  <c:v>1.0649999999999999</c:v>
                </c:pt>
                <c:pt idx="14">
                  <c:v>1.07</c:v>
                </c:pt>
                <c:pt idx="15">
                  <c:v>1.075</c:v>
                </c:pt>
                <c:pt idx="16">
                  <c:v>1.08</c:v>
                </c:pt>
                <c:pt idx="17">
                  <c:v>1.085</c:v>
                </c:pt>
                <c:pt idx="18">
                  <c:v>1.0900000000000001</c:v>
                </c:pt>
                <c:pt idx="19">
                  <c:v>1.095</c:v>
                </c:pt>
                <c:pt idx="20">
                  <c:v>1.1000000000000001</c:v>
                </c:pt>
                <c:pt idx="21">
                  <c:v>1.1200000000000001</c:v>
                </c:pt>
                <c:pt idx="22">
                  <c:v>1.1399999999999999</c:v>
                </c:pt>
                <c:pt idx="23">
                  <c:v>1.1599999999999999</c:v>
                </c:pt>
                <c:pt idx="24">
                  <c:v>1.18</c:v>
                </c:pt>
                <c:pt idx="25">
                  <c:v>1.2</c:v>
                </c:pt>
                <c:pt idx="26">
                  <c:v>1.22</c:v>
                </c:pt>
                <c:pt idx="27">
                  <c:v>1.24</c:v>
                </c:pt>
                <c:pt idx="28">
                  <c:v>1.26</c:v>
                </c:pt>
                <c:pt idx="29">
                  <c:v>1.28</c:v>
                </c:pt>
                <c:pt idx="30">
                  <c:v>1.3</c:v>
                </c:pt>
                <c:pt idx="31">
                  <c:v>1.32</c:v>
                </c:pt>
                <c:pt idx="32">
                  <c:v>1.34</c:v>
                </c:pt>
                <c:pt idx="33">
                  <c:v>1.36</c:v>
                </c:pt>
                <c:pt idx="34">
                  <c:v>1.38</c:v>
                </c:pt>
                <c:pt idx="35">
                  <c:v>1.4</c:v>
                </c:pt>
                <c:pt idx="36">
                  <c:v>1.42</c:v>
                </c:pt>
                <c:pt idx="37">
                  <c:v>1.44</c:v>
                </c:pt>
                <c:pt idx="38">
                  <c:v>1.46</c:v>
                </c:pt>
                <c:pt idx="39">
                  <c:v>1.48</c:v>
                </c:pt>
                <c:pt idx="40">
                  <c:v>1.5</c:v>
                </c:pt>
                <c:pt idx="41">
                  <c:v>1.5249999999999999</c:v>
                </c:pt>
                <c:pt idx="42">
                  <c:v>1.55</c:v>
                </c:pt>
                <c:pt idx="43">
                  <c:v>1.575</c:v>
                </c:pt>
                <c:pt idx="44">
                  <c:v>1.6</c:v>
                </c:pt>
                <c:pt idx="45">
                  <c:v>1.625</c:v>
                </c:pt>
                <c:pt idx="46">
                  <c:v>1.65</c:v>
                </c:pt>
                <c:pt idx="47">
                  <c:v>1.675</c:v>
                </c:pt>
                <c:pt idx="48">
                  <c:v>1.7</c:v>
                </c:pt>
                <c:pt idx="49">
                  <c:v>1.7250000000000001</c:v>
                </c:pt>
                <c:pt idx="50">
                  <c:v>1.75</c:v>
                </c:pt>
                <c:pt idx="51">
                  <c:v>1.7749999999999999</c:v>
                </c:pt>
                <c:pt idx="52">
                  <c:v>1.8</c:v>
                </c:pt>
                <c:pt idx="53">
                  <c:v>1.825</c:v>
                </c:pt>
                <c:pt idx="54">
                  <c:v>1.85</c:v>
                </c:pt>
                <c:pt idx="55">
                  <c:v>1.875</c:v>
                </c:pt>
                <c:pt idx="56">
                  <c:v>1.9</c:v>
                </c:pt>
                <c:pt idx="57">
                  <c:v>1.925</c:v>
                </c:pt>
                <c:pt idx="58">
                  <c:v>1.95</c:v>
                </c:pt>
                <c:pt idx="59">
                  <c:v>1.9750000000000001</c:v>
                </c:pt>
                <c:pt idx="60">
                  <c:v>2</c:v>
                </c:pt>
                <c:pt idx="61">
                  <c:v>2.15</c:v>
                </c:pt>
                <c:pt idx="62">
                  <c:v>2.2999999999999998</c:v>
                </c:pt>
                <c:pt idx="63">
                  <c:v>2.4500000000000002</c:v>
                </c:pt>
                <c:pt idx="64">
                  <c:v>2.6</c:v>
                </c:pt>
                <c:pt idx="65">
                  <c:v>2.75</c:v>
                </c:pt>
                <c:pt idx="66">
                  <c:v>2.9</c:v>
                </c:pt>
                <c:pt idx="67">
                  <c:v>3.05</c:v>
                </c:pt>
                <c:pt idx="68">
                  <c:v>3.2</c:v>
                </c:pt>
                <c:pt idx="69">
                  <c:v>3.35</c:v>
                </c:pt>
                <c:pt idx="70">
                  <c:v>3.5</c:v>
                </c:pt>
                <c:pt idx="71">
                  <c:v>3.65</c:v>
                </c:pt>
                <c:pt idx="72">
                  <c:v>3.8</c:v>
                </c:pt>
                <c:pt idx="73">
                  <c:v>3.95</c:v>
                </c:pt>
                <c:pt idx="74">
                  <c:v>4.0999999999999996</c:v>
                </c:pt>
                <c:pt idx="75">
                  <c:v>4.25</c:v>
                </c:pt>
                <c:pt idx="76">
                  <c:v>4.4000000000000004</c:v>
                </c:pt>
                <c:pt idx="77">
                  <c:v>4.55</c:v>
                </c:pt>
                <c:pt idx="78">
                  <c:v>4.7</c:v>
                </c:pt>
                <c:pt idx="79">
                  <c:v>4.8499999999999996</c:v>
                </c:pt>
                <c:pt idx="80">
                  <c:v>5</c:v>
                </c:pt>
                <c:pt idx="81">
                  <c:v>5.25</c:v>
                </c:pt>
                <c:pt idx="82">
                  <c:v>5.5</c:v>
                </c:pt>
                <c:pt idx="83">
                  <c:v>5.75</c:v>
                </c:pt>
                <c:pt idx="84">
                  <c:v>6</c:v>
                </c:pt>
                <c:pt idx="85">
                  <c:v>6.25</c:v>
                </c:pt>
                <c:pt idx="86">
                  <c:v>6.5</c:v>
                </c:pt>
                <c:pt idx="87">
                  <c:v>6.75</c:v>
                </c:pt>
                <c:pt idx="88">
                  <c:v>7</c:v>
                </c:pt>
                <c:pt idx="89">
                  <c:v>7.25</c:v>
                </c:pt>
                <c:pt idx="90">
                  <c:v>7.5</c:v>
                </c:pt>
                <c:pt idx="91">
                  <c:v>7.75</c:v>
                </c:pt>
                <c:pt idx="92">
                  <c:v>8</c:v>
                </c:pt>
                <c:pt idx="93">
                  <c:v>8.25</c:v>
                </c:pt>
                <c:pt idx="94">
                  <c:v>8.5</c:v>
                </c:pt>
                <c:pt idx="95">
                  <c:v>8.75</c:v>
                </c:pt>
                <c:pt idx="96">
                  <c:v>9</c:v>
                </c:pt>
                <c:pt idx="97">
                  <c:v>9.25</c:v>
                </c:pt>
                <c:pt idx="98">
                  <c:v>9.5</c:v>
                </c:pt>
                <c:pt idx="99">
                  <c:v>9.75</c:v>
                </c:pt>
              </c:numCache>
            </c:numRef>
          </c:val>
          <c:smooth val="0"/>
          <c:extLst>
            <c:ext xmlns:c16="http://schemas.microsoft.com/office/drawing/2014/chart" uri="{C3380CC4-5D6E-409C-BE32-E72D297353CC}">
              <c16:uniqueId val="{00000000-EE34-4AF8-9FE2-352D53A9620C}"/>
            </c:ext>
          </c:extLst>
        </c:ser>
        <c:ser>
          <c:idx val="1"/>
          <c:order val="1"/>
          <c:tx>
            <c:strRef>
              <c:f>Sheet5!$C$1</c:f>
              <c:strCache>
                <c:ptCount val="1"/>
                <c:pt idx="0">
                  <c:v>Ratio Upper-Bound</c:v>
                </c:pt>
              </c:strCache>
            </c:strRef>
          </c:tx>
          <c:spPr>
            <a:ln w="9525" cap="rnd">
              <a:solidFill>
                <a:schemeClr val="accent2"/>
              </a:solidFill>
              <a:prstDash val="solid"/>
              <a:round/>
            </a:ln>
            <a:effectLst/>
          </c:spPr>
          <c:marker>
            <c:symbol val="none"/>
          </c:marker>
          <c:dPt>
            <c:idx val="72"/>
            <c:marker>
              <c:symbol val="none"/>
            </c:marker>
            <c:bubble3D val="0"/>
            <c:spPr>
              <a:ln w="9525" cap="rnd">
                <a:solidFill>
                  <a:srgbClr val="7BA79D"/>
                </a:solidFill>
                <a:prstDash val="solid"/>
                <a:round/>
              </a:ln>
              <a:effectLst/>
            </c:spPr>
            <c:extLst>
              <c:ext xmlns:c16="http://schemas.microsoft.com/office/drawing/2014/chart" uri="{C3380CC4-5D6E-409C-BE32-E72D297353CC}">
                <c16:uniqueId val="{00000002-EE34-4AF8-9FE2-352D53A9620C}"/>
              </c:ext>
            </c:extLst>
          </c:dPt>
          <c:cat>
            <c:numRef>
              <c:f>Sheet5!$A$2:$A$101</c:f>
              <c:numCache>
                <c:formatCode>General</c:formatCode>
                <c:ptCount val="100"/>
                <c:pt idx="0">
                  <c:v>100</c:v>
                </c:pt>
                <c:pt idx="1">
                  <c:v>99</c:v>
                </c:pt>
                <c:pt idx="2">
                  <c:v>98</c:v>
                </c:pt>
                <c:pt idx="3">
                  <c:v>97</c:v>
                </c:pt>
                <c:pt idx="4">
                  <c:v>96</c:v>
                </c:pt>
                <c:pt idx="5">
                  <c:v>95</c:v>
                </c:pt>
                <c:pt idx="6">
                  <c:v>94</c:v>
                </c:pt>
                <c:pt idx="7">
                  <c:v>93</c:v>
                </c:pt>
                <c:pt idx="8">
                  <c:v>92</c:v>
                </c:pt>
                <c:pt idx="9">
                  <c:v>91</c:v>
                </c:pt>
                <c:pt idx="10">
                  <c:v>90</c:v>
                </c:pt>
                <c:pt idx="11">
                  <c:v>89</c:v>
                </c:pt>
                <c:pt idx="12">
                  <c:v>88</c:v>
                </c:pt>
                <c:pt idx="13">
                  <c:v>87</c:v>
                </c:pt>
                <c:pt idx="14">
                  <c:v>86</c:v>
                </c:pt>
                <c:pt idx="15">
                  <c:v>85</c:v>
                </c:pt>
                <c:pt idx="16">
                  <c:v>84</c:v>
                </c:pt>
                <c:pt idx="17">
                  <c:v>83</c:v>
                </c:pt>
                <c:pt idx="18">
                  <c:v>82</c:v>
                </c:pt>
                <c:pt idx="19">
                  <c:v>81</c:v>
                </c:pt>
                <c:pt idx="20">
                  <c:v>80</c:v>
                </c:pt>
                <c:pt idx="21">
                  <c:v>79</c:v>
                </c:pt>
                <c:pt idx="22">
                  <c:v>78</c:v>
                </c:pt>
                <c:pt idx="23">
                  <c:v>77</c:v>
                </c:pt>
                <c:pt idx="24">
                  <c:v>76</c:v>
                </c:pt>
                <c:pt idx="25">
                  <c:v>75</c:v>
                </c:pt>
                <c:pt idx="26">
                  <c:v>74</c:v>
                </c:pt>
                <c:pt idx="27">
                  <c:v>73</c:v>
                </c:pt>
                <c:pt idx="28">
                  <c:v>72</c:v>
                </c:pt>
                <c:pt idx="29">
                  <c:v>71</c:v>
                </c:pt>
                <c:pt idx="30">
                  <c:v>70</c:v>
                </c:pt>
                <c:pt idx="31">
                  <c:v>69</c:v>
                </c:pt>
                <c:pt idx="32">
                  <c:v>68</c:v>
                </c:pt>
                <c:pt idx="33">
                  <c:v>67</c:v>
                </c:pt>
                <c:pt idx="34">
                  <c:v>66</c:v>
                </c:pt>
                <c:pt idx="35">
                  <c:v>65</c:v>
                </c:pt>
                <c:pt idx="36">
                  <c:v>64</c:v>
                </c:pt>
                <c:pt idx="37">
                  <c:v>63</c:v>
                </c:pt>
                <c:pt idx="38">
                  <c:v>62</c:v>
                </c:pt>
                <c:pt idx="39">
                  <c:v>61</c:v>
                </c:pt>
                <c:pt idx="40">
                  <c:v>60</c:v>
                </c:pt>
                <c:pt idx="41">
                  <c:v>59</c:v>
                </c:pt>
                <c:pt idx="42">
                  <c:v>58</c:v>
                </c:pt>
                <c:pt idx="43">
                  <c:v>57</c:v>
                </c:pt>
                <c:pt idx="44">
                  <c:v>56</c:v>
                </c:pt>
                <c:pt idx="45">
                  <c:v>55</c:v>
                </c:pt>
                <c:pt idx="46">
                  <c:v>54</c:v>
                </c:pt>
                <c:pt idx="47">
                  <c:v>53</c:v>
                </c:pt>
                <c:pt idx="48">
                  <c:v>52</c:v>
                </c:pt>
                <c:pt idx="49">
                  <c:v>51</c:v>
                </c:pt>
                <c:pt idx="50">
                  <c:v>50</c:v>
                </c:pt>
                <c:pt idx="51">
                  <c:v>49</c:v>
                </c:pt>
                <c:pt idx="52">
                  <c:v>48</c:v>
                </c:pt>
                <c:pt idx="53">
                  <c:v>47</c:v>
                </c:pt>
                <c:pt idx="54">
                  <c:v>46</c:v>
                </c:pt>
                <c:pt idx="55">
                  <c:v>45</c:v>
                </c:pt>
                <c:pt idx="56">
                  <c:v>44</c:v>
                </c:pt>
                <c:pt idx="57">
                  <c:v>43</c:v>
                </c:pt>
                <c:pt idx="58">
                  <c:v>42</c:v>
                </c:pt>
                <c:pt idx="59">
                  <c:v>41</c:v>
                </c:pt>
                <c:pt idx="60">
                  <c:v>40</c:v>
                </c:pt>
                <c:pt idx="61">
                  <c:v>39</c:v>
                </c:pt>
                <c:pt idx="62">
                  <c:v>38</c:v>
                </c:pt>
                <c:pt idx="63">
                  <c:v>37</c:v>
                </c:pt>
                <c:pt idx="64">
                  <c:v>36</c:v>
                </c:pt>
                <c:pt idx="65">
                  <c:v>35</c:v>
                </c:pt>
                <c:pt idx="66">
                  <c:v>34</c:v>
                </c:pt>
                <c:pt idx="67">
                  <c:v>33</c:v>
                </c:pt>
                <c:pt idx="68">
                  <c:v>32</c:v>
                </c:pt>
                <c:pt idx="69">
                  <c:v>31</c:v>
                </c:pt>
                <c:pt idx="70">
                  <c:v>30</c:v>
                </c:pt>
                <c:pt idx="71">
                  <c:v>29</c:v>
                </c:pt>
                <c:pt idx="72">
                  <c:v>28</c:v>
                </c:pt>
                <c:pt idx="73">
                  <c:v>27</c:v>
                </c:pt>
                <c:pt idx="74">
                  <c:v>26</c:v>
                </c:pt>
                <c:pt idx="75">
                  <c:v>25</c:v>
                </c:pt>
                <c:pt idx="76">
                  <c:v>24</c:v>
                </c:pt>
                <c:pt idx="77">
                  <c:v>23</c:v>
                </c:pt>
                <c:pt idx="78">
                  <c:v>22</c:v>
                </c:pt>
                <c:pt idx="79">
                  <c:v>21</c:v>
                </c:pt>
                <c:pt idx="80">
                  <c:v>20</c:v>
                </c:pt>
                <c:pt idx="81">
                  <c:v>19</c:v>
                </c:pt>
                <c:pt idx="82">
                  <c:v>18</c:v>
                </c:pt>
                <c:pt idx="83">
                  <c:v>17</c:v>
                </c:pt>
                <c:pt idx="84">
                  <c:v>16</c:v>
                </c:pt>
                <c:pt idx="85">
                  <c:v>15</c:v>
                </c:pt>
                <c:pt idx="86">
                  <c:v>14</c:v>
                </c:pt>
                <c:pt idx="87">
                  <c:v>13</c:v>
                </c:pt>
                <c:pt idx="88">
                  <c:v>12</c:v>
                </c:pt>
                <c:pt idx="89">
                  <c:v>11</c:v>
                </c:pt>
                <c:pt idx="90">
                  <c:v>10</c:v>
                </c:pt>
                <c:pt idx="91">
                  <c:v>9</c:v>
                </c:pt>
                <c:pt idx="92">
                  <c:v>8</c:v>
                </c:pt>
                <c:pt idx="93">
                  <c:v>7</c:v>
                </c:pt>
                <c:pt idx="94">
                  <c:v>6</c:v>
                </c:pt>
                <c:pt idx="95">
                  <c:v>5</c:v>
                </c:pt>
                <c:pt idx="96">
                  <c:v>4</c:v>
                </c:pt>
                <c:pt idx="97">
                  <c:v>3</c:v>
                </c:pt>
                <c:pt idx="98">
                  <c:v>2</c:v>
                </c:pt>
                <c:pt idx="99">
                  <c:v>1</c:v>
                </c:pt>
              </c:numCache>
            </c:numRef>
          </c:cat>
          <c:val>
            <c:numRef>
              <c:f>Sheet5!$C$2:$C$101</c:f>
              <c:numCache>
                <c:formatCode>General</c:formatCode>
                <c:ptCount val="100"/>
                <c:pt idx="0">
                  <c:v>1.004</c:v>
                </c:pt>
                <c:pt idx="1">
                  <c:v>1.0089999999999999</c:v>
                </c:pt>
                <c:pt idx="2">
                  <c:v>1.014</c:v>
                </c:pt>
                <c:pt idx="3">
                  <c:v>1.0189999999999999</c:v>
                </c:pt>
                <c:pt idx="4">
                  <c:v>1.024</c:v>
                </c:pt>
                <c:pt idx="5">
                  <c:v>1.0289999999999999</c:v>
                </c:pt>
                <c:pt idx="6">
                  <c:v>1.034</c:v>
                </c:pt>
                <c:pt idx="7">
                  <c:v>1.0389999999999999</c:v>
                </c:pt>
                <c:pt idx="8">
                  <c:v>1.044</c:v>
                </c:pt>
                <c:pt idx="9">
                  <c:v>1.0489999999999999</c:v>
                </c:pt>
                <c:pt idx="10">
                  <c:v>1.054</c:v>
                </c:pt>
                <c:pt idx="11">
                  <c:v>1.0589999999999999</c:v>
                </c:pt>
                <c:pt idx="12">
                  <c:v>1.0640000000000001</c:v>
                </c:pt>
                <c:pt idx="13">
                  <c:v>1.069</c:v>
                </c:pt>
                <c:pt idx="14">
                  <c:v>1.0740000000000001</c:v>
                </c:pt>
                <c:pt idx="15">
                  <c:v>1.079</c:v>
                </c:pt>
                <c:pt idx="16">
                  <c:v>1.0840000000000001</c:v>
                </c:pt>
                <c:pt idx="17">
                  <c:v>1.089</c:v>
                </c:pt>
                <c:pt idx="18">
                  <c:v>1.0940000000000001</c:v>
                </c:pt>
                <c:pt idx="19">
                  <c:v>1.099</c:v>
                </c:pt>
                <c:pt idx="20">
                  <c:v>1.119</c:v>
                </c:pt>
                <c:pt idx="21">
                  <c:v>1.139</c:v>
                </c:pt>
                <c:pt idx="22">
                  <c:v>1.159</c:v>
                </c:pt>
                <c:pt idx="23">
                  <c:v>1.179</c:v>
                </c:pt>
                <c:pt idx="24">
                  <c:v>1.1990000000000001</c:v>
                </c:pt>
                <c:pt idx="25">
                  <c:v>1.2190000000000001</c:v>
                </c:pt>
                <c:pt idx="26">
                  <c:v>1.2390000000000001</c:v>
                </c:pt>
                <c:pt idx="27">
                  <c:v>1.2589999999999999</c:v>
                </c:pt>
                <c:pt idx="28">
                  <c:v>1.2789999999999999</c:v>
                </c:pt>
                <c:pt idx="29">
                  <c:v>1.2989999999999999</c:v>
                </c:pt>
                <c:pt idx="30">
                  <c:v>1.319</c:v>
                </c:pt>
                <c:pt idx="31">
                  <c:v>1.339</c:v>
                </c:pt>
                <c:pt idx="32">
                  <c:v>1.359</c:v>
                </c:pt>
                <c:pt idx="33">
                  <c:v>1.379</c:v>
                </c:pt>
                <c:pt idx="34">
                  <c:v>1.399</c:v>
                </c:pt>
                <c:pt idx="35">
                  <c:v>1.419</c:v>
                </c:pt>
                <c:pt idx="36">
                  <c:v>1.4390000000000001</c:v>
                </c:pt>
                <c:pt idx="37">
                  <c:v>1.4590000000000001</c:v>
                </c:pt>
                <c:pt idx="38">
                  <c:v>1.4790000000000001</c:v>
                </c:pt>
                <c:pt idx="39">
                  <c:v>1.4990000000000001</c:v>
                </c:pt>
                <c:pt idx="40">
                  <c:v>1.524</c:v>
                </c:pt>
                <c:pt idx="41">
                  <c:v>1.5489999999999999</c:v>
                </c:pt>
                <c:pt idx="42">
                  <c:v>1.5740000000000001</c:v>
                </c:pt>
                <c:pt idx="43">
                  <c:v>1.599</c:v>
                </c:pt>
                <c:pt idx="44">
                  <c:v>1.6240000000000001</c:v>
                </c:pt>
                <c:pt idx="45">
                  <c:v>1.649</c:v>
                </c:pt>
                <c:pt idx="46">
                  <c:v>1.6739999999999999</c:v>
                </c:pt>
                <c:pt idx="47">
                  <c:v>1.6990000000000001</c:v>
                </c:pt>
                <c:pt idx="48">
                  <c:v>1.724</c:v>
                </c:pt>
                <c:pt idx="49">
                  <c:v>1.7490000000000001</c:v>
                </c:pt>
                <c:pt idx="50">
                  <c:v>1.774</c:v>
                </c:pt>
                <c:pt idx="51">
                  <c:v>1.7989999999999999</c:v>
                </c:pt>
                <c:pt idx="52">
                  <c:v>1.8240000000000001</c:v>
                </c:pt>
                <c:pt idx="53">
                  <c:v>1.849</c:v>
                </c:pt>
                <c:pt idx="54">
                  <c:v>1.8740000000000001</c:v>
                </c:pt>
                <c:pt idx="55">
                  <c:v>1.899</c:v>
                </c:pt>
                <c:pt idx="56">
                  <c:v>1.9239999999999999</c:v>
                </c:pt>
                <c:pt idx="57">
                  <c:v>1.9490000000000001</c:v>
                </c:pt>
                <c:pt idx="58">
                  <c:v>1.974</c:v>
                </c:pt>
                <c:pt idx="59">
                  <c:v>1.9990000000000001</c:v>
                </c:pt>
                <c:pt idx="60">
                  <c:v>2.149</c:v>
                </c:pt>
                <c:pt idx="61">
                  <c:v>2.2989999999999999</c:v>
                </c:pt>
                <c:pt idx="62">
                  <c:v>2.4489999999999998</c:v>
                </c:pt>
                <c:pt idx="63">
                  <c:v>2.5990000000000002</c:v>
                </c:pt>
                <c:pt idx="64">
                  <c:v>2.7490000000000001</c:v>
                </c:pt>
                <c:pt idx="65">
                  <c:v>2.899</c:v>
                </c:pt>
                <c:pt idx="66">
                  <c:v>3.0489999999999999</c:v>
                </c:pt>
                <c:pt idx="67">
                  <c:v>3.1989999999999998</c:v>
                </c:pt>
                <c:pt idx="68">
                  <c:v>3.3490000000000002</c:v>
                </c:pt>
                <c:pt idx="69">
                  <c:v>3.4990000000000001</c:v>
                </c:pt>
                <c:pt idx="70">
                  <c:v>3.649</c:v>
                </c:pt>
                <c:pt idx="71">
                  <c:v>3.7989999999999999</c:v>
                </c:pt>
                <c:pt idx="72">
                  <c:v>3.9489999999999998</c:v>
                </c:pt>
                <c:pt idx="73">
                  <c:v>4.0990000000000002</c:v>
                </c:pt>
                <c:pt idx="74">
                  <c:v>4.2489999999999997</c:v>
                </c:pt>
                <c:pt idx="75">
                  <c:v>4.399</c:v>
                </c:pt>
                <c:pt idx="76">
                  <c:v>4.5490000000000004</c:v>
                </c:pt>
                <c:pt idx="77">
                  <c:v>4.6989999999999998</c:v>
                </c:pt>
                <c:pt idx="78">
                  <c:v>4.8490000000000002</c:v>
                </c:pt>
                <c:pt idx="79">
                  <c:v>4.9989999999999997</c:v>
                </c:pt>
                <c:pt idx="80">
                  <c:v>5.2489999999999997</c:v>
                </c:pt>
                <c:pt idx="81">
                  <c:v>5.4989999999999997</c:v>
                </c:pt>
                <c:pt idx="82">
                  <c:v>5.7489999999999997</c:v>
                </c:pt>
                <c:pt idx="83">
                  <c:v>5.9989999999999997</c:v>
                </c:pt>
                <c:pt idx="84">
                  <c:v>6.2489999999999997</c:v>
                </c:pt>
                <c:pt idx="85">
                  <c:v>6.4989999999999997</c:v>
                </c:pt>
                <c:pt idx="86">
                  <c:v>6.7489999999999997</c:v>
                </c:pt>
                <c:pt idx="87">
                  <c:v>6.9989999999999997</c:v>
                </c:pt>
                <c:pt idx="88">
                  <c:v>7.2489999999999997</c:v>
                </c:pt>
                <c:pt idx="89">
                  <c:v>7.4989999999999997</c:v>
                </c:pt>
                <c:pt idx="90">
                  <c:v>7.7489999999999997</c:v>
                </c:pt>
                <c:pt idx="91">
                  <c:v>7.9989999999999997</c:v>
                </c:pt>
                <c:pt idx="92">
                  <c:v>8.2490000000000006</c:v>
                </c:pt>
                <c:pt idx="93">
                  <c:v>8.4990000000000006</c:v>
                </c:pt>
                <c:pt idx="94">
                  <c:v>8.7490000000000006</c:v>
                </c:pt>
                <c:pt idx="95">
                  <c:v>8.9990000000000006</c:v>
                </c:pt>
                <c:pt idx="96">
                  <c:v>9.2490000000000006</c:v>
                </c:pt>
                <c:pt idx="97">
                  <c:v>9.4990000000000006</c:v>
                </c:pt>
                <c:pt idx="98">
                  <c:v>9.7490000000000006</c:v>
                </c:pt>
                <c:pt idx="99">
                  <c:v>9.9990000000000006</c:v>
                </c:pt>
              </c:numCache>
            </c:numRef>
          </c:val>
          <c:smooth val="0"/>
          <c:extLst>
            <c:ext xmlns:c16="http://schemas.microsoft.com/office/drawing/2014/chart" uri="{C3380CC4-5D6E-409C-BE32-E72D297353CC}">
              <c16:uniqueId val="{00000003-EE34-4AF8-9FE2-352D53A9620C}"/>
            </c:ext>
          </c:extLst>
        </c:ser>
        <c:dLbls>
          <c:showLegendKey val="0"/>
          <c:showVal val="0"/>
          <c:showCatName val="0"/>
          <c:showSerName val="0"/>
          <c:showPercent val="0"/>
          <c:showBubbleSize val="0"/>
        </c:dLbls>
        <c:smooth val="0"/>
        <c:axId val="1724499216"/>
        <c:axId val="685202624"/>
      </c:lineChart>
      <c:catAx>
        <c:axId val="1724499216"/>
        <c:scaling>
          <c:orientation val="maxMin"/>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Equity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5202624"/>
        <c:crosses val="autoZero"/>
        <c:auto val="1"/>
        <c:lblAlgn val="ctr"/>
        <c:lblOffset val="100"/>
        <c:noMultiLvlLbl val="0"/>
      </c:catAx>
      <c:valAx>
        <c:axId val="685202624"/>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Ratio between Groups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449921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Equity Score: </a:t>
            </a:r>
            <a:r>
              <a:rPr lang="en-US" baseline="0" dirty="0"/>
              <a:t>Life Expectancy</a:t>
            </a:r>
            <a:endParaRPr lang="en-US" dirty="0"/>
          </a:p>
        </c:rich>
      </c:tx>
      <c:layout>
        <c:manualLayout>
          <c:xMode val="edge"/>
          <c:yMode val="edge"/>
          <c:x val="0.27956131284841412"/>
          <c:y val="3.062767439486226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Final!$I$1</c:f>
              <c:strCache>
                <c:ptCount val="1"/>
                <c:pt idx="0">
                  <c:v>Equity Score</c:v>
                </c:pt>
              </c:strCache>
            </c:strRef>
          </c:tx>
          <c:spPr>
            <a:solidFill>
              <a:srgbClr val="968C8C"/>
            </a:solidFill>
            <a:ln>
              <a:noFill/>
            </a:ln>
            <a:effectLst/>
          </c:spPr>
          <c:invertIfNegative val="0"/>
          <c:dPt>
            <c:idx val="0"/>
            <c:invertIfNegative val="0"/>
            <c:bubble3D val="0"/>
            <c:spPr>
              <a:solidFill>
                <a:srgbClr val="EBDDC3"/>
              </a:solidFill>
              <a:ln>
                <a:noFill/>
              </a:ln>
              <a:effectLst/>
            </c:spPr>
            <c:extLst>
              <c:ext xmlns:c16="http://schemas.microsoft.com/office/drawing/2014/chart" uri="{C3380CC4-5D6E-409C-BE32-E72D297353CC}">
                <c16:uniqueId val="{00000001-F206-45A0-97FF-604A394985DE}"/>
              </c:ext>
            </c:extLst>
          </c:dPt>
          <c:dPt>
            <c:idx val="1"/>
            <c:invertIfNegative val="0"/>
            <c:bubble3D val="0"/>
            <c:spPr>
              <a:solidFill>
                <a:srgbClr val="EBDDC3"/>
              </a:solidFill>
              <a:ln>
                <a:noFill/>
              </a:ln>
              <a:effectLst/>
            </c:spPr>
            <c:extLst>
              <c:ext xmlns:c16="http://schemas.microsoft.com/office/drawing/2014/chart" uri="{C3380CC4-5D6E-409C-BE32-E72D297353CC}">
                <c16:uniqueId val="{00000003-F206-45A0-97FF-604A394985DE}"/>
              </c:ext>
            </c:extLst>
          </c:dPt>
          <c:dPt>
            <c:idx val="2"/>
            <c:invertIfNegative val="0"/>
            <c:bubble3D val="0"/>
            <c:spPr>
              <a:solidFill>
                <a:srgbClr val="EBDDC3"/>
              </a:solidFill>
              <a:ln>
                <a:noFill/>
              </a:ln>
              <a:effectLst/>
            </c:spPr>
            <c:extLst>
              <c:ext xmlns:c16="http://schemas.microsoft.com/office/drawing/2014/chart" uri="{C3380CC4-5D6E-409C-BE32-E72D297353CC}">
                <c16:uniqueId val="{00000005-F206-45A0-97FF-604A394985DE}"/>
              </c:ext>
            </c:extLst>
          </c:dPt>
          <c:dPt>
            <c:idx val="3"/>
            <c:invertIfNegative val="0"/>
            <c:bubble3D val="0"/>
            <c:spPr>
              <a:solidFill>
                <a:srgbClr val="7BA79D"/>
              </a:solidFill>
              <a:ln>
                <a:noFill/>
              </a:ln>
              <a:effectLst/>
            </c:spPr>
            <c:extLst>
              <c:ext xmlns:c16="http://schemas.microsoft.com/office/drawing/2014/chart" uri="{C3380CC4-5D6E-409C-BE32-E72D297353CC}">
                <c16:uniqueId val="{00000007-F206-45A0-97FF-604A394985DE}"/>
              </c:ext>
            </c:extLst>
          </c:dPt>
          <c:dLbls>
            <c:dLbl>
              <c:idx val="3"/>
              <c:spPr>
                <a:noFill/>
                <a:ln w="15875">
                  <a:solidFill>
                    <a:srgbClr val="7BA79D"/>
                  </a:solidFill>
                  <a:prstDash val="solid"/>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F206-45A0-97FF-604A394985DE}"/>
                </c:ext>
              </c:extLst>
            </c:dLbl>
            <c:spPr>
              <a:noFill/>
              <a:ln w="15875">
                <a:solidFill>
                  <a:sysClr val="window" lastClr="FFFFFF"/>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Final!$A$2:$A$11</c:f>
              <c:numCache>
                <c:formatCode>General</c:formatCode>
                <c:ptCount val="4"/>
                <c:pt idx="0">
                  <c:v>2010</c:v>
                </c:pt>
                <c:pt idx="1">
                  <c:v>2012</c:v>
                </c:pt>
                <c:pt idx="2">
                  <c:v>2014</c:v>
                </c:pt>
                <c:pt idx="3">
                  <c:v>2016</c:v>
                </c:pt>
              </c:numCache>
            </c:numRef>
          </c:cat>
          <c:val>
            <c:numRef>
              <c:f>Final!$I$2:$I$11</c:f>
              <c:numCache>
                <c:formatCode>General</c:formatCode>
                <c:ptCount val="4"/>
                <c:pt idx="0">
                  <c:v>76</c:v>
                </c:pt>
                <c:pt idx="1">
                  <c:v>77</c:v>
                </c:pt>
                <c:pt idx="2">
                  <c:v>98</c:v>
                </c:pt>
                <c:pt idx="3">
                  <c:v>75</c:v>
                </c:pt>
              </c:numCache>
            </c:numRef>
          </c:val>
          <c:extLst>
            <c:ext xmlns:c16="http://schemas.microsoft.com/office/drawing/2014/chart" uri="{C3380CC4-5D6E-409C-BE32-E72D297353CC}">
              <c16:uniqueId val="{00000008-F206-45A0-97FF-604A394985DE}"/>
            </c:ext>
          </c:extLst>
        </c:ser>
        <c:dLbls>
          <c:showLegendKey val="0"/>
          <c:showVal val="0"/>
          <c:showCatName val="0"/>
          <c:showSerName val="0"/>
          <c:showPercent val="0"/>
          <c:showBubbleSize val="0"/>
        </c:dLbls>
        <c:gapWidth val="219"/>
        <c:overlap val="-27"/>
        <c:axId val="1404384719"/>
        <c:axId val="1404386383"/>
      </c:barChart>
      <c:catAx>
        <c:axId val="1404384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ysDot"/>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04386383"/>
        <c:crosses val="autoZero"/>
        <c:auto val="1"/>
        <c:lblAlgn val="ctr"/>
        <c:lblOffset val="100"/>
        <c:noMultiLvlLbl val="0"/>
      </c:catAx>
      <c:valAx>
        <c:axId val="1404386383"/>
        <c:scaling>
          <c:orientation val="minMax"/>
        </c:scaling>
        <c:delete val="1"/>
        <c:axPos val="l"/>
        <c:numFmt formatCode="General" sourceLinked="1"/>
        <c:majorTickMark val="none"/>
        <c:minorTickMark val="none"/>
        <c:tickLblPos val="nextTo"/>
        <c:crossAx val="14043847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Equity Score: </a:t>
            </a:r>
            <a:r>
              <a:rPr lang="en-US" dirty="0"/>
              <a:t>Prenatal Care</a:t>
            </a:r>
          </a:p>
        </c:rich>
      </c:tx>
      <c:layout>
        <c:manualLayout>
          <c:xMode val="edge"/>
          <c:yMode val="edge"/>
          <c:x val="0.30915369154900491"/>
          <c:y val="2.05176754927675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6246365247752212E-2"/>
          <c:y val="0.19025014600668685"/>
          <c:w val="0.9211091416361874"/>
          <c:h val="0.66219303255282691"/>
        </c:manualLayout>
      </c:layout>
      <c:barChart>
        <c:barDir val="col"/>
        <c:grouping val="clustered"/>
        <c:varyColors val="0"/>
        <c:ser>
          <c:idx val="0"/>
          <c:order val="0"/>
          <c:tx>
            <c:strRef>
              <c:f>Final!$H$1</c:f>
              <c:strCache>
                <c:ptCount val="1"/>
                <c:pt idx="0">
                  <c:v>Equity Score</c:v>
                </c:pt>
              </c:strCache>
            </c:strRef>
          </c:tx>
          <c:spPr>
            <a:solidFill>
              <a:srgbClr val="7BA79D"/>
            </a:solidFill>
            <a:ln>
              <a:noFill/>
            </a:ln>
            <a:effectLst/>
          </c:spPr>
          <c:invertIfNegative val="0"/>
          <c:dPt>
            <c:idx val="0"/>
            <c:invertIfNegative val="0"/>
            <c:bubble3D val="0"/>
            <c:spPr>
              <a:solidFill>
                <a:srgbClr val="EBDDC3"/>
              </a:solidFill>
              <a:ln>
                <a:noFill/>
              </a:ln>
              <a:effectLst/>
            </c:spPr>
            <c:extLst>
              <c:ext xmlns:c16="http://schemas.microsoft.com/office/drawing/2014/chart" uri="{C3380CC4-5D6E-409C-BE32-E72D297353CC}">
                <c16:uniqueId val="{00000001-2473-4B65-BC9C-9EB2297CF0F9}"/>
              </c:ext>
            </c:extLst>
          </c:dPt>
          <c:dPt>
            <c:idx val="1"/>
            <c:invertIfNegative val="0"/>
            <c:bubble3D val="0"/>
            <c:spPr>
              <a:solidFill>
                <a:srgbClr val="EBDDC3"/>
              </a:solidFill>
              <a:ln>
                <a:noFill/>
              </a:ln>
              <a:effectLst/>
            </c:spPr>
            <c:extLst>
              <c:ext xmlns:c16="http://schemas.microsoft.com/office/drawing/2014/chart" uri="{C3380CC4-5D6E-409C-BE32-E72D297353CC}">
                <c16:uniqueId val="{00000003-2473-4B65-BC9C-9EB2297CF0F9}"/>
              </c:ext>
            </c:extLst>
          </c:dPt>
          <c:dPt>
            <c:idx val="2"/>
            <c:invertIfNegative val="0"/>
            <c:bubble3D val="0"/>
            <c:spPr>
              <a:solidFill>
                <a:srgbClr val="7BA79D"/>
              </a:solidFill>
              <a:ln>
                <a:noFill/>
              </a:ln>
              <a:effectLst/>
            </c:spPr>
            <c:extLst>
              <c:ext xmlns:c16="http://schemas.microsoft.com/office/drawing/2014/chart" uri="{C3380CC4-5D6E-409C-BE32-E72D297353CC}">
                <c16:uniqueId val="{00000005-2473-4B65-BC9C-9EB2297CF0F9}"/>
              </c:ext>
            </c:extLst>
          </c:dPt>
          <c:dPt>
            <c:idx val="3"/>
            <c:invertIfNegative val="0"/>
            <c:bubble3D val="0"/>
            <c:spPr>
              <a:solidFill>
                <a:srgbClr val="7BA79D"/>
              </a:solidFill>
              <a:ln>
                <a:noFill/>
              </a:ln>
              <a:effectLst/>
            </c:spPr>
            <c:extLst>
              <c:ext xmlns:c16="http://schemas.microsoft.com/office/drawing/2014/chart" uri="{C3380CC4-5D6E-409C-BE32-E72D297353CC}">
                <c16:uniqueId val="{00000007-2473-4B65-BC9C-9EB2297CF0F9}"/>
              </c:ext>
            </c:extLst>
          </c:dPt>
          <c:dLbls>
            <c:dLbl>
              <c:idx val="2"/>
              <c:tx>
                <c:rich>
                  <a:bodyPr rot="0" spcFirstLastPara="1" vertOverflow="ellipsis" vert="horz" wrap="square" lIns="38100" tIns="19050" rIns="38100" bIns="19050" anchor="ctr" anchorCtr="1">
                    <a:spAutoFit/>
                  </a:bodyPr>
                  <a:lstStyle/>
                  <a:p>
                    <a:pPr>
                      <a:defRPr sz="2000" b="0" i="0" u="none" strike="noStrike" kern="1200" baseline="0">
                        <a:ln>
                          <a:solidFill>
                            <a:schemeClr val="tx1">
                              <a:lumMod val="15000"/>
                              <a:lumOff val="85000"/>
                            </a:schemeClr>
                          </a:solidFill>
                        </a:ln>
                        <a:solidFill>
                          <a:schemeClr val="tx1">
                            <a:lumMod val="75000"/>
                            <a:lumOff val="25000"/>
                          </a:schemeClr>
                        </a:solidFill>
                        <a:latin typeface="+mn-lt"/>
                        <a:ea typeface="+mn-ea"/>
                        <a:cs typeface="+mn-cs"/>
                      </a:defRPr>
                    </a:pPr>
                    <a:fld id="{6EBFE007-608F-45FE-8C3F-301F29D61FC3}" type="VALUE">
                      <a:rPr lang="en-US" sz="2400"/>
                      <a:pPr>
                        <a:defRPr sz="2000">
                          <a:ln>
                            <a:solidFill>
                              <a:schemeClr val="tx1">
                                <a:lumMod val="15000"/>
                                <a:lumOff val="85000"/>
                              </a:schemeClr>
                            </a:solidFill>
                          </a:ln>
                        </a:defRPr>
                      </a:pPr>
                      <a:t>[VALUE]</a:t>
                    </a:fld>
                    <a:endParaRPr lang="en-US"/>
                  </a:p>
                </c:rich>
              </c:tx>
              <c:spPr>
                <a:noFill/>
                <a:ln w="15875">
                  <a:solidFill>
                    <a:srgbClr val="7BA79D"/>
                  </a:solidFill>
                </a:ln>
                <a:effectLst/>
              </c:spPr>
              <c:txPr>
                <a:bodyPr rot="0" spcFirstLastPara="1" vertOverflow="ellipsis" vert="horz" wrap="square" lIns="38100" tIns="19050" rIns="38100" bIns="19050" anchor="ctr" anchorCtr="1">
                  <a:spAutoFit/>
                </a:bodyPr>
                <a:lstStyle/>
                <a:p>
                  <a:pPr>
                    <a:defRPr sz="2000" b="0" i="0" u="none" strike="noStrike" kern="1200" baseline="0">
                      <a:ln>
                        <a:solidFill>
                          <a:schemeClr val="tx1">
                            <a:lumMod val="15000"/>
                            <a:lumOff val="85000"/>
                          </a:schemeClr>
                        </a:solidFill>
                      </a:ln>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2473-4B65-BC9C-9EB2297CF0F9}"/>
                </c:ext>
              </c:extLst>
            </c:dLbl>
            <c:dLbl>
              <c:idx val="3"/>
              <c:spPr>
                <a:noFill/>
                <a:ln w="15875">
                  <a:solidFill>
                    <a:srgbClr val="7BA79D"/>
                  </a:solidFill>
                  <a:prstDash val="solid"/>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2473-4B65-BC9C-9EB2297CF0F9}"/>
                </c:ext>
              </c:extLst>
            </c:dLbl>
            <c:spPr>
              <a:noFill/>
              <a:ln w="15875">
                <a:solidFill>
                  <a:sysClr val="window" lastClr="FFFFFF"/>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Final!$A$2:$A$22</c:f>
              <c:numCache>
                <c:formatCode>General</c:formatCode>
                <c:ptCount val="3"/>
                <c:pt idx="0">
                  <c:v>2012</c:v>
                </c:pt>
                <c:pt idx="1">
                  <c:v>2014</c:v>
                </c:pt>
                <c:pt idx="2">
                  <c:v>2016</c:v>
                </c:pt>
              </c:numCache>
            </c:numRef>
          </c:cat>
          <c:val>
            <c:numRef>
              <c:f>Final!$H$2:$H$22</c:f>
              <c:numCache>
                <c:formatCode>General</c:formatCode>
                <c:ptCount val="3"/>
                <c:pt idx="0">
                  <c:v>60</c:v>
                </c:pt>
                <c:pt idx="1">
                  <c:v>57</c:v>
                </c:pt>
                <c:pt idx="2">
                  <c:v>60</c:v>
                </c:pt>
              </c:numCache>
            </c:numRef>
          </c:val>
          <c:extLst>
            <c:ext xmlns:c16="http://schemas.microsoft.com/office/drawing/2014/chart" uri="{C3380CC4-5D6E-409C-BE32-E72D297353CC}">
              <c16:uniqueId val="{00000008-2473-4B65-BC9C-9EB2297CF0F9}"/>
            </c:ext>
          </c:extLst>
        </c:ser>
        <c:dLbls>
          <c:showLegendKey val="0"/>
          <c:showVal val="0"/>
          <c:showCatName val="0"/>
          <c:showSerName val="0"/>
          <c:showPercent val="0"/>
          <c:showBubbleSize val="0"/>
        </c:dLbls>
        <c:gapWidth val="219"/>
        <c:overlap val="-27"/>
        <c:axId val="1404384719"/>
        <c:axId val="1404386383"/>
      </c:barChart>
      <c:catAx>
        <c:axId val="1404384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ysDot"/>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404386383"/>
        <c:crosses val="autoZero"/>
        <c:auto val="1"/>
        <c:lblAlgn val="ctr"/>
        <c:lblOffset val="100"/>
        <c:noMultiLvlLbl val="0"/>
      </c:catAx>
      <c:valAx>
        <c:axId val="1404386383"/>
        <c:scaling>
          <c:orientation val="minMax"/>
        </c:scaling>
        <c:delete val="1"/>
        <c:axPos val="l"/>
        <c:numFmt formatCode="General" sourceLinked="1"/>
        <c:majorTickMark val="none"/>
        <c:minorTickMark val="none"/>
        <c:tickLblPos val="nextTo"/>
        <c:crossAx val="14043847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Equity Score: </a:t>
            </a:r>
            <a:r>
              <a:rPr lang="en-US" baseline="0" dirty="0"/>
              <a:t>High School Graduation</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Final!$I$1</c:f>
              <c:strCache>
                <c:ptCount val="1"/>
                <c:pt idx="0">
                  <c:v>Equity Score</c:v>
                </c:pt>
              </c:strCache>
            </c:strRef>
          </c:tx>
          <c:spPr>
            <a:solidFill>
              <a:srgbClr val="968C8C"/>
            </a:solidFill>
            <a:ln>
              <a:noFill/>
            </a:ln>
            <a:effectLst/>
          </c:spPr>
          <c:invertIfNegative val="0"/>
          <c:dPt>
            <c:idx val="0"/>
            <c:invertIfNegative val="0"/>
            <c:bubble3D val="0"/>
            <c:spPr>
              <a:solidFill>
                <a:srgbClr val="EBDDC3"/>
              </a:solidFill>
              <a:ln>
                <a:noFill/>
              </a:ln>
              <a:effectLst/>
            </c:spPr>
            <c:extLst>
              <c:ext xmlns:c16="http://schemas.microsoft.com/office/drawing/2014/chart" uri="{C3380CC4-5D6E-409C-BE32-E72D297353CC}">
                <c16:uniqueId val="{00000001-F54C-412E-86F3-6AB921C74CB8}"/>
              </c:ext>
            </c:extLst>
          </c:dPt>
          <c:dPt>
            <c:idx val="1"/>
            <c:invertIfNegative val="0"/>
            <c:bubble3D val="0"/>
            <c:spPr>
              <a:solidFill>
                <a:srgbClr val="EBDDC3"/>
              </a:solidFill>
              <a:ln>
                <a:noFill/>
              </a:ln>
              <a:effectLst/>
            </c:spPr>
            <c:extLst>
              <c:ext xmlns:c16="http://schemas.microsoft.com/office/drawing/2014/chart" uri="{C3380CC4-5D6E-409C-BE32-E72D297353CC}">
                <c16:uniqueId val="{00000003-F54C-412E-86F3-6AB921C74CB8}"/>
              </c:ext>
            </c:extLst>
          </c:dPt>
          <c:dPt>
            <c:idx val="2"/>
            <c:invertIfNegative val="0"/>
            <c:bubble3D val="0"/>
            <c:spPr>
              <a:solidFill>
                <a:srgbClr val="EBDDC3"/>
              </a:solidFill>
              <a:ln>
                <a:noFill/>
              </a:ln>
              <a:effectLst/>
            </c:spPr>
            <c:extLst>
              <c:ext xmlns:c16="http://schemas.microsoft.com/office/drawing/2014/chart" uri="{C3380CC4-5D6E-409C-BE32-E72D297353CC}">
                <c16:uniqueId val="{00000005-F54C-412E-86F3-6AB921C74CB8}"/>
              </c:ext>
            </c:extLst>
          </c:dPt>
          <c:dPt>
            <c:idx val="3"/>
            <c:invertIfNegative val="0"/>
            <c:bubble3D val="0"/>
            <c:spPr>
              <a:solidFill>
                <a:srgbClr val="7BA79D"/>
              </a:solidFill>
              <a:ln>
                <a:noFill/>
              </a:ln>
              <a:effectLst/>
            </c:spPr>
            <c:extLst>
              <c:ext xmlns:c16="http://schemas.microsoft.com/office/drawing/2014/chart" uri="{C3380CC4-5D6E-409C-BE32-E72D297353CC}">
                <c16:uniqueId val="{00000007-F54C-412E-86F3-6AB921C74CB8}"/>
              </c:ext>
            </c:extLst>
          </c:dPt>
          <c:dLbls>
            <c:dLbl>
              <c:idx val="3"/>
              <c:spPr>
                <a:noFill/>
                <a:ln w="15875">
                  <a:solidFill>
                    <a:srgbClr val="7BA79D"/>
                  </a:solidFill>
                  <a:prstDash val="solid"/>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F54C-412E-86F3-6AB921C74CB8}"/>
                </c:ext>
              </c:extLst>
            </c:dLbl>
            <c:spPr>
              <a:noFill/>
              <a:ln w="15875">
                <a:solidFill>
                  <a:sysClr val="window" lastClr="FFFFFF"/>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Final!$A$2:$A$11</c:f>
              <c:numCache>
                <c:formatCode>General</c:formatCode>
                <c:ptCount val="4"/>
                <c:pt idx="0">
                  <c:v>2014</c:v>
                </c:pt>
                <c:pt idx="1">
                  <c:v>2015</c:v>
                </c:pt>
                <c:pt idx="2">
                  <c:v>2016</c:v>
                </c:pt>
                <c:pt idx="3">
                  <c:v>2017</c:v>
                </c:pt>
              </c:numCache>
            </c:numRef>
          </c:cat>
          <c:val>
            <c:numRef>
              <c:f>Final!$I$2:$I$11</c:f>
              <c:numCache>
                <c:formatCode>General</c:formatCode>
                <c:ptCount val="4"/>
                <c:pt idx="0">
                  <c:v>73</c:v>
                </c:pt>
                <c:pt idx="1">
                  <c:v>77</c:v>
                </c:pt>
                <c:pt idx="2">
                  <c:v>78</c:v>
                </c:pt>
                <c:pt idx="3">
                  <c:v>78</c:v>
                </c:pt>
              </c:numCache>
            </c:numRef>
          </c:val>
          <c:extLst>
            <c:ext xmlns:c16="http://schemas.microsoft.com/office/drawing/2014/chart" uri="{C3380CC4-5D6E-409C-BE32-E72D297353CC}">
              <c16:uniqueId val="{00000008-F54C-412E-86F3-6AB921C74CB8}"/>
            </c:ext>
          </c:extLst>
        </c:ser>
        <c:dLbls>
          <c:showLegendKey val="0"/>
          <c:showVal val="0"/>
          <c:showCatName val="0"/>
          <c:showSerName val="0"/>
          <c:showPercent val="0"/>
          <c:showBubbleSize val="0"/>
        </c:dLbls>
        <c:gapWidth val="219"/>
        <c:overlap val="-27"/>
        <c:axId val="1404384719"/>
        <c:axId val="1404386383"/>
      </c:barChart>
      <c:catAx>
        <c:axId val="1404384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ysDot"/>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04386383"/>
        <c:crosses val="autoZero"/>
        <c:auto val="1"/>
        <c:lblAlgn val="ctr"/>
        <c:lblOffset val="100"/>
        <c:noMultiLvlLbl val="0"/>
      </c:catAx>
      <c:valAx>
        <c:axId val="1404386383"/>
        <c:scaling>
          <c:orientation val="minMax"/>
        </c:scaling>
        <c:delete val="1"/>
        <c:axPos val="l"/>
        <c:numFmt formatCode="General" sourceLinked="1"/>
        <c:majorTickMark val="none"/>
        <c:minorTickMark val="none"/>
        <c:tickLblPos val="nextTo"/>
        <c:crossAx val="14043847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Equity Score: Educational Attainment</a:t>
            </a:r>
            <a:r>
              <a:rPr lang="en-US" sz="1400" b="0" i="0" u="none" strike="noStrike" baseline="0" dirty="0"/>
              <a:t> </a:t>
            </a:r>
            <a:endParaRPr lang="en-US" dirty="0"/>
          </a:p>
        </c:rich>
      </c:tx>
      <c:layout>
        <c:manualLayout>
          <c:xMode val="edge"/>
          <c:yMode val="edge"/>
          <c:x val="0.21936435345589297"/>
          <c:y val="4.6297604825460414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Sheet1!$L$1</c:f>
              <c:strCache>
                <c:ptCount val="1"/>
                <c:pt idx="0">
                  <c:v>Equity Score</c:v>
                </c:pt>
              </c:strCache>
            </c:strRef>
          </c:tx>
          <c:spPr>
            <a:solidFill>
              <a:srgbClr val="968C8C"/>
            </a:solidFill>
            <a:ln>
              <a:noFill/>
            </a:ln>
            <a:effectLst/>
          </c:spPr>
          <c:invertIfNegative val="0"/>
          <c:dPt>
            <c:idx val="3"/>
            <c:invertIfNegative val="0"/>
            <c:bubble3D val="0"/>
            <c:spPr>
              <a:solidFill>
                <a:srgbClr val="94B6D2"/>
              </a:solidFill>
              <a:ln>
                <a:noFill/>
              </a:ln>
              <a:effectLst/>
            </c:spPr>
            <c:extLst>
              <c:ext xmlns:c16="http://schemas.microsoft.com/office/drawing/2014/chart" uri="{C3380CC4-5D6E-409C-BE32-E72D297353CC}">
                <c16:uniqueId val="{00000001-D13C-4A21-BF0E-E248AF780DFB}"/>
              </c:ext>
            </c:extLst>
          </c:dPt>
          <c:dLbls>
            <c:dLbl>
              <c:idx val="3"/>
              <c:spPr>
                <a:noFill/>
                <a:ln w="15875">
                  <a:solidFill>
                    <a:srgbClr val="94B6D2"/>
                  </a:solidFill>
                  <a:prstDash val="solid"/>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D13C-4A21-BF0E-E248AF780DFB}"/>
                </c:ext>
              </c:extLst>
            </c:dLbl>
            <c:spPr>
              <a:noFill/>
              <a:ln w="15875">
                <a:solidFill>
                  <a:sysClr val="window" lastClr="FFFFFF"/>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Sheet1!$D$2:$D$57</c:f>
              <c:numCache>
                <c:formatCode>General</c:formatCode>
                <c:ptCount val="4"/>
                <c:pt idx="0">
                  <c:v>2016</c:v>
                </c:pt>
                <c:pt idx="1">
                  <c:v>2017</c:v>
                </c:pt>
                <c:pt idx="2">
                  <c:v>2018</c:v>
                </c:pt>
                <c:pt idx="3">
                  <c:v>2019</c:v>
                </c:pt>
              </c:numCache>
            </c:numRef>
          </c:cat>
          <c:val>
            <c:numRef>
              <c:f>Sheet1!$L$2:$L$57</c:f>
              <c:numCache>
                <c:formatCode>General</c:formatCode>
                <c:ptCount val="4"/>
                <c:pt idx="0">
                  <c:v>46</c:v>
                </c:pt>
                <c:pt idx="1">
                  <c:v>52</c:v>
                </c:pt>
                <c:pt idx="2">
                  <c:v>46</c:v>
                </c:pt>
                <c:pt idx="3">
                  <c:v>50</c:v>
                </c:pt>
              </c:numCache>
            </c:numRef>
          </c:val>
          <c:extLst>
            <c:ext xmlns:c16="http://schemas.microsoft.com/office/drawing/2014/chart" uri="{C3380CC4-5D6E-409C-BE32-E72D297353CC}">
              <c16:uniqueId val="{00000002-D13C-4A21-BF0E-E248AF780DFB}"/>
            </c:ext>
          </c:extLst>
        </c:ser>
        <c:dLbls>
          <c:showLegendKey val="0"/>
          <c:showVal val="0"/>
          <c:showCatName val="0"/>
          <c:showSerName val="0"/>
          <c:showPercent val="0"/>
          <c:showBubbleSize val="0"/>
        </c:dLbls>
        <c:gapWidth val="219"/>
        <c:overlap val="-27"/>
        <c:axId val="1404384719"/>
        <c:axId val="1404386383"/>
      </c:barChart>
      <c:catAx>
        <c:axId val="1404384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ysDot"/>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04386383"/>
        <c:crosses val="autoZero"/>
        <c:auto val="1"/>
        <c:lblAlgn val="ctr"/>
        <c:lblOffset val="100"/>
        <c:noMultiLvlLbl val="0"/>
      </c:catAx>
      <c:valAx>
        <c:axId val="1404386383"/>
        <c:scaling>
          <c:orientation val="minMax"/>
        </c:scaling>
        <c:delete val="1"/>
        <c:axPos val="l"/>
        <c:numFmt formatCode="General" sourceLinked="1"/>
        <c:majorTickMark val="none"/>
        <c:minorTickMark val="none"/>
        <c:tickLblPos val="nextTo"/>
        <c:crossAx val="14043847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Sheet1!$L$1</c:f>
              <c:strCache>
                <c:ptCount val="1"/>
                <c:pt idx="0">
                  <c:v>Equity Score</c:v>
                </c:pt>
              </c:strCache>
            </c:strRef>
          </c:tx>
          <c:spPr>
            <a:solidFill>
              <a:sysClr val="window" lastClr="FFFFFF">
                <a:lumMod val="85000"/>
                <a:alpha val="40000"/>
              </a:sysClr>
            </a:solidFill>
            <a:ln>
              <a:noFill/>
            </a:ln>
            <a:effectLst/>
          </c:spPr>
          <c:invertIfNegative val="0"/>
          <c:dPt>
            <c:idx val="3"/>
            <c:invertIfNegative val="0"/>
            <c:bubble3D val="0"/>
            <c:spPr>
              <a:solidFill>
                <a:sysClr val="window" lastClr="FFFFFF">
                  <a:lumMod val="85000"/>
                  <a:alpha val="40000"/>
                </a:sysClr>
              </a:solidFill>
              <a:ln>
                <a:noFill/>
              </a:ln>
              <a:effectLst/>
            </c:spPr>
            <c:extLst>
              <c:ext xmlns:c16="http://schemas.microsoft.com/office/drawing/2014/chart" uri="{C3380CC4-5D6E-409C-BE32-E72D297353CC}">
                <c16:uniqueId val="{00000001-0947-4C2B-8E92-48B645F6FDE9}"/>
              </c:ext>
            </c:extLst>
          </c:dPt>
          <c:cat>
            <c:numRef>
              <c:f>Sheet1!$D$2:$D$57</c:f>
              <c:numCache>
                <c:formatCode>General</c:formatCode>
                <c:ptCount val="4"/>
                <c:pt idx="0">
                  <c:v>2016</c:v>
                </c:pt>
                <c:pt idx="1">
                  <c:v>2017</c:v>
                </c:pt>
                <c:pt idx="2">
                  <c:v>2018</c:v>
                </c:pt>
                <c:pt idx="3">
                  <c:v>2019</c:v>
                </c:pt>
              </c:numCache>
            </c:numRef>
          </c:cat>
          <c:val>
            <c:numRef>
              <c:f>Sheet1!$L$2:$L$57</c:f>
              <c:numCache>
                <c:formatCode>General</c:formatCode>
                <c:ptCount val="4"/>
                <c:pt idx="0">
                  <c:v>46</c:v>
                </c:pt>
                <c:pt idx="1">
                  <c:v>52</c:v>
                </c:pt>
                <c:pt idx="2">
                  <c:v>46</c:v>
                </c:pt>
                <c:pt idx="3">
                  <c:v>50</c:v>
                </c:pt>
              </c:numCache>
            </c:numRef>
          </c:val>
          <c:extLst>
            <c:ext xmlns:c16="http://schemas.microsoft.com/office/drawing/2014/chart" uri="{C3380CC4-5D6E-409C-BE32-E72D297353CC}">
              <c16:uniqueId val="{00000002-0947-4C2B-8E92-48B645F6FDE9}"/>
            </c:ext>
          </c:extLst>
        </c:ser>
        <c:dLbls>
          <c:showLegendKey val="0"/>
          <c:showVal val="0"/>
          <c:showCatName val="0"/>
          <c:showSerName val="0"/>
          <c:showPercent val="0"/>
          <c:showBubbleSize val="0"/>
        </c:dLbls>
        <c:gapWidth val="219"/>
        <c:axId val="1477908928"/>
        <c:axId val="1659423760"/>
      </c:barChart>
      <c:lineChart>
        <c:grouping val="standard"/>
        <c:varyColors val="0"/>
        <c:ser>
          <c:idx val="1"/>
          <c:order val="1"/>
          <c:tx>
            <c:strRef>
              <c:f>Sheet1!$E$1</c:f>
              <c:strCache>
                <c:ptCount val="1"/>
                <c:pt idx="0">
                  <c:v>Black</c:v>
                </c:pt>
              </c:strCache>
            </c:strRef>
          </c:tx>
          <c:spPr>
            <a:ln w="28575" cap="rnd">
              <a:solidFill>
                <a:srgbClr val="FFC000"/>
              </a:solidFill>
              <a:round/>
            </a:ln>
            <a:effectLst/>
          </c:spPr>
          <c:marker>
            <c:symbol val="circle"/>
            <c:size val="5"/>
            <c:spPr>
              <a:solidFill>
                <a:srgbClr val="17B1CB"/>
              </a:solidFill>
              <a:ln w="9525">
                <a:solidFill>
                  <a:srgbClr val="17B1CB"/>
                </a:solidFill>
              </a:ln>
              <a:effectLst/>
            </c:spPr>
          </c:marker>
          <c:val>
            <c:numRef>
              <c:f>Sheet1!$E$22:$E$25</c:f>
              <c:numCache>
                <c:formatCode>General</c:formatCode>
                <c:ptCount val="4"/>
                <c:pt idx="0">
                  <c:v>30.22</c:v>
                </c:pt>
                <c:pt idx="1">
                  <c:v>33.770000000000003</c:v>
                </c:pt>
                <c:pt idx="2">
                  <c:v>31.79</c:v>
                </c:pt>
                <c:pt idx="3">
                  <c:v>34.090000000000003</c:v>
                </c:pt>
              </c:numCache>
            </c:numRef>
          </c:val>
          <c:smooth val="0"/>
          <c:extLst>
            <c:ext xmlns:c16="http://schemas.microsoft.com/office/drawing/2014/chart" uri="{C3380CC4-5D6E-409C-BE32-E72D297353CC}">
              <c16:uniqueId val="{00000004-0947-4C2B-8E92-48B645F6FDE9}"/>
            </c:ext>
          </c:extLst>
        </c:ser>
        <c:ser>
          <c:idx val="2"/>
          <c:order val="2"/>
          <c:tx>
            <c:strRef>
              <c:f>Sheet1!$F$1</c:f>
              <c:strCache>
                <c:ptCount val="1"/>
                <c:pt idx="0">
                  <c:v>White</c:v>
                </c:pt>
              </c:strCache>
            </c:strRef>
          </c:tx>
          <c:spPr>
            <a:ln w="28575" cap="rnd">
              <a:solidFill>
                <a:srgbClr val="FFC000"/>
              </a:solidFill>
              <a:round/>
            </a:ln>
            <a:effectLst/>
          </c:spPr>
          <c:marker>
            <c:symbol val="circle"/>
            <c:size val="5"/>
            <c:spPr>
              <a:solidFill>
                <a:srgbClr val="C00000"/>
              </a:solidFill>
              <a:ln w="9525">
                <a:solidFill>
                  <a:srgbClr val="C00000"/>
                </a:solidFill>
              </a:ln>
              <a:effectLst/>
            </c:spPr>
          </c:marker>
          <c:val>
            <c:numRef>
              <c:f>Sheet1!$F$22:$F$25</c:f>
              <c:numCache>
                <c:formatCode>General</c:formatCode>
                <c:ptCount val="4"/>
                <c:pt idx="0">
                  <c:v>56.11</c:v>
                </c:pt>
                <c:pt idx="1">
                  <c:v>57.64</c:v>
                </c:pt>
                <c:pt idx="2">
                  <c:v>58.87</c:v>
                </c:pt>
                <c:pt idx="3">
                  <c:v>59.76</c:v>
                </c:pt>
              </c:numCache>
            </c:numRef>
          </c:val>
          <c:smooth val="0"/>
          <c:extLst>
            <c:ext xmlns:c16="http://schemas.microsoft.com/office/drawing/2014/chart" uri="{C3380CC4-5D6E-409C-BE32-E72D297353CC}">
              <c16:uniqueId val="{00000005-0947-4C2B-8E92-48B645F6FDE9}"/>
            </c:ext>
          </c:extLst>
        </c:ser>
        <c:dLbls>
          <c:showLegendKey val="0"/>
          <c:showVal val="0"/>
          <c:showCatName val="0"/>
          <c:showSerName val="0"/>
          <c:showPercent val="0"/>
          <c:showBubbleSize val="0"/>
        </c:dLbls>
        <c:marker val="1"/>
        <c:smooth val="0"/>
        <c:axId val="1597495872"/>
        <c:axId val="1595897456"/>
      </c:lineChart>
      <c:valAx>
        <c:axId val="165942376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7908928"/>
        <c:crosses val="max"/>
        <c:crossBetween val="between"/>
      </c:valAx>
      <c:catAx>
        <c:axId val="14779089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9423760"/>
        <c:crosses val="autoZero"/>
        <c:auto val="1"/>
        <c:lblAlgn val="ctr"/>
        <c:lblOffset val="100"/>
        <c:noMultiLvlLbl val="0"/>
      </c:catAx>
      <c:valAx>
        <c:axId val="1595897456"/>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7495872"/>
        <c:crosses val="autoZero"/>
        <c:crossBetween val="between"/>
      </c:valAx>
      <c:catAx>
        <c:axId val="1597495872"/>
        <c:scaling>
          <c:orientation val="minMax"/>
        </c:scaling>
        <c:delete val="1"/>
        <c:axPos val="b"/>
        <c:majorTickMark val="out"/>
        <c:minorTickMark val="none"/>
        <c:tickLblPos val="nextTo"/>
        <c:crossAx val="159589745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 </a:t>
            </a:r>
            <a:r>
              <a:rPr lang="en-US" sz="1400" b="0" i="0" u="none" strike="noStrike" baseline="0" dirty="0">
                <a:effectLst/>
              </a:rPr>
              <a:t>Equity Score: </a:t>
            </a:r>
            <a:r>
              <a:rPr lang="en-US" dirty="0"/>
              <a:t>Voter Participation</a:t>
            </a:r>
          </a:p>
        </c:rich>
      </c:tx>
      <c:layout>
        <c:manualLayout>
          <c:xMode val="edge"/>
          <c:yMode val="edge"/>
          <c:x val="0.24901150804063429"/>
          <c:y val="3.12318249837385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Final!$I$1</c:f>
              <c:strCache>
                <c:ptCount val="1"/>
                <c:pt idx="0">
                  <c:v>Equity Score</c:v>
                </c:pt>
              </c:strCache>
            </c:strRef>
          </c:tx>
          <c:spPr>
            <a:solidFill>
              <a:srgbClr val="968C8C"/>
            </a:solidFill>
            <a:ln>
              <a:noFill/>
            </a:ln>
            <a:effectLst/>
          </c:spPr>
          <c:invertIfNegative val="0"/>
          <c:dPt>
            <c:idx val="0"/>
            <c:invertIfNegative val="0"/>
            <c:bubble3D val="0"/>
            <c:spPr>
              <a:solidFill>
                <a:srgbClr val="EBDDC3"/>
              </a:solidFill>
              <a:ln>
                <a:noFill/>
              </a:ln>
              <a:effectLst/>
            </c:spPr>
            <c:extLst>
              <c:ext xmlns:c16="http://schemas.microsoft.com/office/drawing/2014/chart" uri="{C3380CC4-5D6E-409C-BE32-E72D297353CC}">
                <c16:uniqueId val="{00000001-8071-4D75-90F8-9E63471599B1}"/>
              </c:ext>
            </c:extLst>
          </c:dPt>
          <c:dPt>
            <c:idx val="1"/>
            <c:invertIfNegative val="0"/>
            <c:bubble3D val="0"/>
            <c:spPr>
              <a:solidFill>
                <a:srgbClr val="EBDDC3"/>
              </a:solidFill>
              <a:ln>
                <a:noFill/>
              </a:ln>
              <a:effectLst/>
            </c:spPr>
            <c:extLst>
              <c:ext xmlns:c16="http://schemas.microsoft.com/office/drawing/2014/chart" uri="{C3380CC4-5D6E-409C-BE32-E72D297353CC}">
                <c16:uniqueId val="{00000003-8071-4D75-90F8-9E63471599B1}"/>
              </c:ext>
            </c:extLst>
          </c:dPt>
          <c:dPt>
            <c:idx val="2"/>
            <c:invertIfNegative val="0"/>
            <c:bubble3D val="0"/>
            <c:spPr>
              <a:solidFill>
                <a:srgbClr val="EBDDC3"/>
              </a:solidFill>
              <a:ln>
                <a:noFill/>
              </a:ln>
              <a:effectLst/>
            </c:spPr>
            <c:extLst>
              <c:ext xmlns:c16="http://schemas.microsoft.com/office/drawing/2014/chart" uri="{C3380CC4-5D6E-409C-BE32-E72D297353CC}">
                <c16:uniqueId val="{00000005-8071-4D75-90F8-9E63471599B1}"/>
              </c:ext>
            </c:extLst>
          </c:dPt>
          <c:dPt>
            <c:idx val="3"/>
            <c:invertIfNegative val="0"/>
            <c:bubble3D val="0"/>
            <c:spPr>
              <a:solidFill>
                <a:srgbClr val="7BA79D"/>
              </a:solidFill>
              <a:ln>
                <a:noFill/>
              </a:ln>
              <a:effectLst/>
            </c:spPr>
            <c:extLst>
              <c:ext xmlns:c16="http://schemas.microsoft.com/office/drawing/2014/chart" uri="{C3380CC4-5D6E-409C-BE32-E72D297353CC}">
                <c16:uniqueId val="{00000007-8071-4D75-90F8-9E63471599B1}"/>
              </c:ext>
            </c:extLst>
          </c:dPt>
          <c:dLbls>
            <c:dLbl>
              <c:idx val="3"/>
              <c:spPr>
                <a:noFill/>
                <a:ln w="15875">
                  <a:solidFill>
                    <a:srgbClr val="7BA79D"/>
                  </a:solidFill>
                  <a:prstDash val="solid"/>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8071-4D75-90F8-9E63471599B1}"/>
                </c:ext>
              </c:extLst>
            </c:dLbl>
            <c:spPr>
              <a:noFill/>
              <a:ln w="15875">
                <a:solidFill>
                  <a:sysClr val="window" lastClr="FFFFFF"/>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Final!$A$2:$A$22</c:f>
              <c:numCache>
                <c:formatCode>General</c:formatCode>
                <c:ptCount val="4"/>
                <c:pt idx="0">
                  <c:v>2015</c:v>
                </c:pt>
                <c:pt idx="1">
                  <c:v>2016</c:v>
                </c:pt>
                <c:pt idx="2">
                  <c:v>2017</c:v>
                </c:pt>
                <c:pt idx="3">
                  <c:v>2020</c:v>
                </c:pt>
              </c:numCache>
            </c:numRef>
          </c:cat>
          <c:val>
            <c:numRef>
              <c:f>Final!$I$2:$I$22</c:f>
              <c:numCache>
                <c:formatCode>General</c:formatCode>
                <c:ptCount val="4"/>
                <c:pt idx="0">
                  <c:v>42</c:v>
                </c:pt>
                <c:pt idx="1">
                  <c:v>72</c:v>
                </c:pt>
                <c:pt idx="2">
                  <c:v>40</c:v>
                </c:pt>
                <c:pt idx="3">
                  <c:v>84</c:v>
                </c:pt>
              </c:numCache>
            </c:numRef>
          </c:val>
          <c:extLst>
            <c:ext xmlns:c16="http://schemas.microsoft.com/office/drawing/2014/chart" uri="{C3380CC4-5D6E-409C-BE32-E72D297353CC}">
              <c16:uniqueId val="{00000008-8071-4D75-90F8-9E63471599B1}"/>
            </c:ext>
          </c:extLst>
        </c:ser>
        <c:dLbls>
          <c:showLegendKey val="0"/>
          <c:showVal val="0"/>
          <c:showCatName val="0"/>
          <c:showSerName val="0"/>
          <c:showPercent val="0"/>
          <c:showBubbleSize val="0"/>
        </c:dLbls>
        <c:gapWidth val="219"/>
        <c:overlap val="-27"/>
        <c:axId val="1404384719"/>
        <c:axId val="1404386383"/>
      </c:barChart>
      <c:catAx>
        <c:axId val="1404384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ysDot"/>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04386383"/>
        <c:crosses val="autoZero"/>
        <c:auto val="1"/>
        <c:lblAlgn val="ctr"/>
        <c:lblOffset val="100"/>
        <c:noMultiLvlLbl val="0"/>
      </c:catAx>
      <c:valAx>
        <c:axId val="1404386383"/>
        <c:scaling>
          <c:orientation val="minMax"/>
        </c:scaling>
        <c:delete val="1"/>
        <c:axPos val="l"/>
        <c:numFmt formatCode="General" sourceLinked="1"/>
        <c:majorTickMark val="none"/>
        <c:minorTickMark val="none"/>
        <c:tickLblPos val="nextTo"/>
        <c:crossAx val="14043847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US" sz="1100"/>
              <a:t>Equity Score Chart</a:t>
            </a:r>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Sheet5!$B$1</c:f>
              <c:strCache>
                <c:ptCount val="1"/>
                <c:pt idx="0">
                  <c:v>Ratio Lower-bound</c:v>
                </c:pt>
              </c:strCache>
            </c:strRef>
          </c:tx>
          <c:spPr>
            <a:ln w="9525" cap="rnd">
              <a:solidFill>
                <a:srgbClr val="663300"/>
              </a:solidFill>
              <a:prstDash val="dash"/>
              <a:round/>
            </a:ln>
            <a:effectLst/>
          </c:spPr>
          <c:marker>
            <c:symbol val="none"/>
          </c:marker>
          <c:cat>
            <c:numRef>
              <c:f>Sheet5!$A$2:$A$101</c:f>
              <c:numCache>
                <c:formatCode>General</c:formatCode>
                <c:ptCount val="100"/>
                <c:pt idx="0">
                  <c:v>100</c:v>
                </c:pt>
                <c:pt idx="1">
                  <c:v>99</c:v>
                </c:pt>
                <c:pt idx="2">
                  <c:v>98</c:v>
                </c:pt>
                <c:pt idx="3">
                  <c:v>97</c:v>
                </c:pt>
                <c:pt idx="4">
                  <c:v>96</c:v>
                </c:pt>
                <c:pt idx="5">
                  <c:v>95</c:v>
                </c:pt>
                <c:pt idx="6">
                  <c:v>94</c:v>
                </c:pt>
                <c:pt idx="7">
                  <c:v>93</c:v>
                </c:pt>
                <c:pt idx="8">
                  <c:v>92</c:v>
                </c:pt>
                <c:pt idx="9">
                  <c:v>91</c:v>
                </c:pt>
                <c:pt idx="10">
                  <c:v>90</c:v>
                </c:pt>
                <c:pt idx="11">
                  <c:v>89</c:v>
                </c:pt>
                <c:pt idx="12">
                  <c:v>88</c:v>
                </c:pt>
                <c:pt idx="13">
                  <c:v>87</c:v>
                </c:pt>
                <c:pt idx="14">
                  <c:v>86</c:v>
                </c:pt>
                <c:pt idx="15">
                  <c:v>85</c:v>
                </c:pt>
                <c:pt idx="16">
                  <c:v>84</c:v>
                </c:pt>
                <c:pt idx="17">
                  <c:v>83</c:v>
                </c:pt>
                <c:pt idx="18">
                  <c:v>82</c:v>
                </c:pt>
                <c:pt idx="19">
                  <c:v>81</c:v>
                </c:pt>
                <c:pt idx="20">
                  <c:v>80</c:v>
                </c:pt>
                <c:pt idx="21">
                  <c:v>79</c:v>
                </c:pt>
                <c:pt idx="22">
                  <c:v>78</c:v>
                </c:pt>
                <c:pt idx="23">
                  <c:v>77</c:v>
                </c:pt>
                <c:pt idx="24">
                  <c:v>76</c:v>
                </c:pt>
                <c:pt idx="25">
                  <c:v>75</c:v>
                </c:pt>
                <c:pt idx="26">
                  <c:v>74</c:v>
                </c:pt>
                <c:pt idx="27">
                  <c:v>73</c:v>
                </c:pt>
                <c:pt idx="28">
                  <c:v>72</c:v>
                </c:pt>
                <c:pt idx="29">
                  <c:v>71</c:v>
                </c:pt>
                <c:pt idx="30">
                  <c:v>70</c:v>
                </c:pt>
                <c:pt idx="31">
                  <c:v>69</c:v>
                </c:pt>
                <c:pt idx="32">
                  <c:v>68</c:v>
                </c:pt>
                <c:pt idx="33">
                  <c:v>67</c:v>
                </c:pt>
                <c:pt idx="34">
                  <c:v>66</c:v>
                </c:pt>
                <c:pt idx="35">
                  <c:v>65</c:v>
                </c:pt>
                <c:pt idx="36">
                  <c:v>64</c:v>
                </c:pt>
                <c:pt idx="37">
                  <c:v>63</c:v>
                </c:pt>
                <c:pt idx="38">
                  <c:v>62</c:v>
                </c:pt>
                <c:pt idx="39">
                  <c:v>61</c:v>
                </c:pt>
                <c:pt idx="40">
                  <c:v>60</c:v>
                </c:pt>
                <c:pt idx="41">
                  <c:v>59</c:v>
                </c:pt>
                <c:pt idx="42">
                  <c:v>58</c:v>
                </c:pt>
                <c:pt idx="43">
                  <c:v>57</c:v>
                </c:pt>
                <c:pt idx="44">
                  <c:v>56</c:v>
                </c:pt>
                <c:pt idx="45">
                  <c:v>55</c:v>
                </c:pt>
                <c:pt idx="46">
                  <c:v>54</c:v>
                </c:pt>
                <c:pt idx="47">
                  <c:v>53</c:v>
                </c:pt>
                <c:pt idx="48">
                  <c:v>52</c:v>
                </c:pt>
                <c:pt idx="49">
                  <c:v>51</c:v>
                </c:pt>
                <c:pt idx="50">
                  <c:v>50</c:v>
                </c:pt>
                <c:pt idx="51">
                  <c:v>49</c:v>
                </c:pt>
                <c:pt idx="52">
                  <c:v>48</c:v>
                </c:pt>
                <c:pt idx="53">
                  <c:v>47</c:v>
                </c:pt>
                <c:pt idx="54">
                  <c:v>46</c:v>
                </c:pt>
                <c:pt idx="55">
                  <c:v>45</c:v>
                </c:pt>
                <c:pt idx="56">
                  <c:v>44</c:v>
                </c:pt>
                <c:pt idx="57">
                  <c:v>43</c:v>
                </c:pt>
                <c:pt idx="58">
                  <c:v>42</c:v>
                </c:pt>
                <c:pt idx="59">
                  <c:v>41</c:v>
                </c:pt>
                <c:pt idx="60">
                  <c:v>40</c:v>
                </c:pt>
                <c:pt idx="61">
                  <c:v>39</c:v>
                </c:pt>
                <c:pt idx="62">
                  <c:v>38</c:v>
                </c:pt>
                <c:pt idx="63">
                  <c:v>37</c:v>
                </c:pt>
                <c:pt idx="64">
                  <c:v>36</c:v>
                </c:pt>
                <c:pt idx="65">
                  <c:v>35</c:v>
                </c:pt>
                <c:pt idx="66">
                  <c:v>34</c:v>
                </c:pt>
                <c:pt idx="67">
                  <c:v>33</c:v>
                </c:pt>
                <c:pt idx="68">
                  <c:v>32</c:v>
                </c:pt>
                <c:pt idx="69">
                  <c:v>31</c:v>
                </c:pt>
                <c:pt idx="70">
                  <c:v>30</c:v>
                </c:pt>
                <c:pt idx="71">
                  <c:v>29</c:v>
                </c:pt>
                <c:pt idx="72">
                  <c:v>28</c:v>
                </c:pt>
                <c:pt idx="73">
                  <c:v>27</c:v>
                </c:pt>
                <c:pt idx="74">
                  <c:v>26</c:v>
                </c:pt>
                <c:pt idx="75">
                  <c:v>25</c:v>
                </c:pt>
                <c:pt idx="76">
                  <c:v>24</c:v>
                </c:pt>
                <c:pt idx="77">
                  <c:v>23</c:v>
                </c:pt>
                <c:pt idx="78">
                  <c:v>22</c:v>
                </c:pt>
                <c:pt idx="79">
                  <c:v>21</c:v>
                </c:pt>
                <c:pt idx="80">
                  <c:v>20</c:v>
                </c:pt>
                <c:pt idx="81">
                  <c:v>19</c:v>
                </c:pt>
                <c:pt idx="82">
                  <c:v>18</c:v>
                </c:pt>
                <c:pt idx="83">
                  <c:v>17</c:v>
                </c:pt>
                <c:pt idx="84">
                  <c:v>16</c:v>
                </c:pt>
                <c:pt idx="85">
                  <c:v>15</c:v>
                </c:pt>
                <c:pt idx="86">
                  <c:v>14</c:v>
                </c:pt>
                <c:pt idx="87">
                  <c:v>13</c:v>
                </c:pt>
                <c:pt idx="88">
                  <c:v>12</c:v>
                </c:pt>
                <c:pt idx="89">
                  <c:v>11</c:v>
                </c:pt>
                <c:pt idx="90">
                  <c:v>10</c:v>
                </c:pt>
                <c:pt idx="91">
                  <c:v>9</c:v>
                </c:pt>
                <c:pt idx="92">
                  <c:v>8</c:v>
                </c:pt>
                <c:pt idx="93">
                  <c:v>7</c:v>
                </c:pt>
                <c:pt idx="94">
                  <c:v>6</c:v>
                </c:pt>
                <c:pt idx="95">
                  <c:v>5</c:v>
                </c:pt>
                <c:pt idx="96">
                  <c:v>4</c:v>
                </c:pt>
                <c:pt idx="97">
                  <c:v>3</c:v>
                </c:pt>
                <c:pt idx="98">
                  <c:v>2</c:v>
                </c:pt>
                <c:pt idx="99">
                  <c:v>1</c:v>
                </c:pt>
              </c:numCache>
            </c:numRef>
          </c:cat>
          <c:val>
            <c:numRef>
              <c:f>Sheet5!$B$2:$B$101</c:f>
              <c:numCache>
                <c:formatCode>General</c:formatCode>
                <c:ptCount val="100"/>
                <c:pt idx="0">
                  <c:v>1</c:v>
                </c:pt>
                <c:pt idx="1">
                  <c:v>1.0049999999999999</c:v>
                </c:pt>
                <c:pt idx="2">
                  <c:v>1.01</c:v>
                </c:pt>
                <c:pt idx="3">
                  <c:v>1.0149999999999999</c:v>
                </c:pt>
                <c:pt idx="4">
                  <c:v>1.02</c:v>
                </c:pt>
                <c:pt idx="5">
                  <c:v>1.0249999999999999</c:v>
                </c:pt>
                <c:pt idx="6">
                  <c:v>1.03</c:v>
                </c:pt>
                <c:pt idx="7">
                  <c:v>1.0349999999999999</c:v>
                </c:pt>
                <c:pt idx="8">
                  <c:v>1.04</c:v>
                </c:pt>
                <c:pt idx="9">
                  <c:v>1.0449999999999999</c:v>
                </c:pt>
                <c:pt idx="10">
                  <c:v>1.05</c:v>
                </c:pt>
                <c:pt idx="11">
                  <c:v>1.0549999999999999</c:v>
                </c:pt>
                <c:pt idx="12">
                  <c:v>1.06</c:v>
                </c:pt>
                <c:pt idx="13">
                  <c:v>1.0649999999999999</c:v>
                </c:pt>
                <c:pt idx="14">
                  <c:v>1.07</c:v>
                </c:pt>
                <c:pt idx="15">
                  <c:v>1.075</c:v>
                </c:pt>
                <c:pt idx="16">
                  <c:v>1.08</c:v>
                </c:pt>
                <c:pt idx="17">
                  <c:v>1.085</c:v>
                </c:pt>
                <c:pt idx="18">
                  <c:v>1.0900000000000001</c:v>
                </c:pt>
                <c:pt idx="19">
                  <c:v>1.095</c:v>
                </c:pt>
                <c:pt idx="20">
                  <c:v>1.1000000000000001</c:v>
                </c:pt>
                <c:pt idx="21">
                  <c:v>1.1200000000000001</c:v>
                </c:pt>
                <c:pt idx="22">
                  <c:v>1.1399999999999999</c:v>
                </c:pt>
                <c:pt idx="23">
                  <c:v>1.1599999999999999</c:v>
                </c:pt>
                <c:pt idx="24">
                  <c:v>1.18</c:v>
                </c:pt>
                <c:pt idx="25">
                  <c:v>1.2</c:v>
                </c:pt>
                <c:pt idx="26">
                  <c:v>1.22</c:v>
                </c:pt>
                <c:pt idx="27">
                  <c:v>1.24</c:v>
                </c:pt>
                <c:pt idx="28">
                  <c:v>1.26</c:v>
                </c:pt>
                <c:pt idx="29">
                  <c:v>1.28</c:v>
                </c:pt>
                <c:pt idx="30">
                  <c:v>1.3</c:v>
                </c:pt>
                <c:pt idx="31">
                  <c:v>1.32</c:v>
                </c:pt>
                <c:pt idx="32">
                  <c:v>1.34</c:v>
                </c:pt>
                <c:pt idx="33">
                  <c:v>1.36</c:v>
                </c:pt>
                <c:pt idx="34">
                  <c:v>1.38</c:v>
                </c:pt>
                <c:pt idx="35">
                  <c:v>1.4</c:v>
                </c:pt>
                <c:pt idx="36">
                  <c:v>1.42</c:v>
                </c:pt>
                <c:pt idx="37">
                  <c:v>1.44</c:v>
                </c:pt>
                <c:pt idx="38">
                  <c:v>1.46</c:v>
                </c:pt>
                <c:pt idx="39">
                  <c:v>1.48</c:v>
                </c:pt>
                <c:pt idx="40">
                  <c:v>1.5</c:v>
                </c:pt>
                <c:pt idx="41">
                  <c:v>1.5249999999999999</c:v>
                </c:pt>
                <c:pt idx="42">
                  <c:v>1.55</c:v>
                </c:pt>
                <c:pt idx="43">
                  <c:v>1.575</c:v>
                </c:pt>
                <c:pt idx="44">
                  <c:v>1.6</c:v>
                </c:pt>
                <c:pt idx="45">
                  <c:v>1.625</c:v>
                </c:pt>
                <c:pt idx="46">
                  <c:v>1.65</c:v>
                </c:pt>
                <c:pt idx="47">
                  <c:v>1.675</c:v>
                </c:pt>
                <c:pt idx="48">
                  <c:v>1.7</c:v>
                </c:pt>
                <c:pt idx="49">
                  <c:v>1.7250000000000001</c:v>
                </c:pt>
                <c:pt idx="50">
                  <c:v>1.75</c:v>
                </c:pt>
                <c:pt idx="51">
                  <c:v>1.7749999999999999</c:v>
                </c:pt>
                <c:pt idx="52">
                  <c:v>1.8</c:v>
                </c:pt>
                <c:pt idx="53">
                  <c:v>1.825</c:v>
                </c:pt>
                <c:pt idx="54">
                  <c:v>1.85</c:v>
                </c:pt>
                <c:pt idx="55">
                  <c:v>1.875</c:v>
                </c:pt>
                <c:pt idx="56">
                  <c:v>1.9</c:v>
                </c:pt>
                <c:pt idx="57">
                  <c:v>1.925</c:v>
                </c:pt>
                <c:pt idx="58">
                  <c:v>1.95</c:v>
                </c:pt>
                <c:pt idx="59">
                  <c:v>1.9750000000000001</c:v>
                </c:pt>
                <c:pt idx="60">
                  <c:v>2</c:v>
                </c:pt>
                <c:pt idx="61">
                  <c:v>2.15</c:v>
                </c:pt>
                <c:pt idx="62">
                  <c:v>2.2999999999999998</c:v>
                </c:pt>
                <c:pt idx="63">
                  <c:v>2.4500000000000002</c:v>
                </c:pt>
                <c:pt idx="64">
                  <c:v>2.6</c:v>
                </c:pt>
                <c:pt idx="65">
                  <c:v>2.75</c:v>
                </c:pt>
                <c:pt idx="66">
                  <c:v>2.9</c:v>
                </c:pt>
                <c:pt idx="67">
                  <c:v>3.05</c:v>
                </c:pt>
                <c:pt idx="68">
                  <c:v>3.2</c:v>
                </c:pt>
                <c:pt idx="69">
                  <c:v>3.35</c:v>
                </c:pt>
                <c:pt idx="70">
                  <c:v>3.5</c:v>
                </c:pt>
                <c:pt idx="71">
                  <c:v>3.65</c:v>
                </c:pt>
                <c:pt idx="72">
                  <c:v>3.8</c:v>
                </c:pt>
                <c:pt idx="73">
                  <c:v>3.95</c:v>
                </c:pt>
                <c:pt idx="74">
                  <c:v>4.0999999999999996</c:v>
                </c:pt>
                <c:pt idx="75">
                  <c:v>4.25</c:v>
                </c:pt>
                <c:pt idx="76">
                  <c:v>4.4000000000000004</c:v>
                </c:pt>
                <c:pt idx="77">
                  <c:v>4.55</c:v>
                </c:pt>
                <c:pt idx="78">
                  <c:v>4.7</c:v>
                </c:pt>
                <c:pt idx="79">
                  <c:v>4.8499999999999996</c:v>
                </c:pt>
                <c:pt idx="80">
                  <c:v>5</c:v>
                </c:pt>
                <c:pt idx="81">
                  <c:v>5.25</c:v>
                </c:pt>
                <c:pt idx="82">
                  <c:v>5.5</c:v>
                </c:pt>
                <c:pt idx="83">
                  <c:v>5.75</c:v>
                </c:pt>
                <c:pt idx="84">
                  <c:v>6</c:v>
                </c:pt>
                <c:pt idx="85">
                  <c:v>6.25</c:v>
                </c:pt>
                <c:pt idx="86">
                  <c:v>6.5</c:v>
                </c:pt>
                <c:pt idx="87">
                  <c:v>6.75</c:v>
                </c:pt>
                <c:pt idx="88">
                  <c:v>7</c:v>
                </c:pt>
                <c:pt idx="89">
                  <c:v>7.25</c:v>
                </c:pt>
                <c:pt idx="90">
                  <c:v>7.5</c:v>
                </c:pt>
                <c:pt idx="91">
                  <c:v>7.75</c:v>
                </c:pt>
                <c:pt idx="92">
                  <c:v>8</c:v>
                </c:pt>
                <c:pt idx="93">
                  <c:v>8.25</c:v>
                </c:pt>
                <c:pt idx="94">
                  <c:v>8.5</c:v>
                </c:pt>
                <c:pt idx="95">
                  <c:v>8.75</c:v>
                </c:pt>
                <c:pt idx="96">
                  <c:v>9</c:v>
                </c:pt>
                <c:pt idx="97">
                  <c:v>9.25</c:v>
                </c:pt>
                <c:pt idx="98">
                  <c:v>9.5</c:v>
                </c:pt>
                <c:pt idx="99">
                  <c:v>9.75</c:v>
                </c:pt>
              </c:numCache>
            </c:numRef>
          </c:val>
          <c:smooth val="0"/>
          <c:extLst>
            <c:ext xmlns:c16="http://schemas.microsoft.com/office/drawing/2014/chart" uri="{C3380CC4-5D6E-409C-BE32-E72D297353CC}">
              <c16:uniqueId val="{00000000-EE34-4AF8-9FE2-352D53A9620C}"/>
            </c:ext>
          </c:extLst>
        </c:ser>
        <c:ser>
          <c:idx val="1"/>
          <c:order val="1"/>
          <c:tx>
            <c:strRef>
              <c:f>Sheet5!$C$1</c:f>
              <c:strCache>
                <c:ptCount val="1"/>
                <c:pt idx="0">
                  <c:v>Ratio Upper-Bound</c:v>
                </c:pt>
              </c:strCache>
            </c:strRef>
          </c:tx>
          <c:spPr>
            <a:ln w="9525" cap="rnd">
              <a:solidFill>
                <a:schemeClr val="accent2"/>
              </a:solidFill>
              <a:prstDash val="solid"/>
              <a:round/>
            </a:ln>
            <a:effectLst/>
          </c:spPr>
          <c:marker>
            <c:symbol val="none"/>
          </c:marker>
          <c:dPt>
            <c:idx val="72"/>
            <c:marker>
              <c:symbol val="none"/>
            </c:marker>
            <c:bubble3D val="0"/>
            <c:spPr>
              <a:ln w="9525" cap="rnd">
                <a:solidFill>
                  <a:srgbClr val="7BA79D"/>
                </a:solidFill>
                <a:prstDash val="solid"/>
                <a:round/>
              </a:ln>
              <a:effectLst/>
            </c:spPr>
            <c:extLst>
              <c:ext xmlns:c16="http://schemas.microsoft.com/office/drawing/2014/chart" uri="{C3380CC4-5D6E-409C-BE32-E72D297353CC}">
                <c16:uniqueId val="{00000002-EE34-4AF8-9FE2-352D53A9620C}"/>
              </c:ext>
            </c:extLst>
          </c:dPt>
          <c:cat>
            <c:numRef>
              <c:f>Sheet5!$A$2:$A$101</c:f>
              <c:numCache>
                <c:formatCode>General</c:formatCode>
                <c:ptCount val="100"/>
                <c:pt idx="0">
                  <c:v>100</c:v>
                </c:pt>
                <c:pt idx="1">
                  <c:v>99</c:v>
                </c:pt>
                <c:pt idx="2">
                  <c:v>98</c:v>
                </c:pt>
                <c:pt idx="3">
                  <c:v>97</c:v>
                </c:pt>
                <c:pt idx="4">
                  <c:v>96</c:v>
                </c:pt>
                <c:pt idx="5">
                  <c:v>95</c:v>
                </c:pt>
                <c:pt idx="6">
                  <c:v>94</c:v>
                </c:pt>
                <c:pt idx="7">
                  <c:v>93</c:v>
                </c:pt>
                <c:pt idx="8">
                  <c:v>92</c:v>
                </c:pt>
                <c:pt idx="9">
                  <c:v>91</c:v>
                </c:pt>
                <c:pt idx="10">
                  <c:v>90</c:v>
                </c:pt>
                <c:pt idx="11">
                  <c:v>89</c:v>
                </c:pt>
                <c:pt idx="12">
                  <c:v>88</c:v>
                </c:pt>
                <c:pt idx="13">
                  <c:v>87</c:v>
                </c:pt>
                <c:pt idx="14">
                  <c:v>86</c:v>
                </c:pt>
                <c:pt idx="15">
                  <c:v>85</c:v>
                </c:pt>
                <c:pt idx="16">
                  <c:v>84</c:v>
                </c:pt>
                <c:pt idx="17">
                  <c:v>83</c:v>
                </c:pt>
                <c:pt idx="18">
                  <c:v>82</c:v>
                </c:pt>
                <c:pt idx="19">
                  <c:v>81</c:v>
                </c:pt>
                <c:pt idx="20">
                  <c:v>80</c:v>
                </c:pt>
                <c:pt idx="21">
                  <c:v>79</c:v>
                </c:pt>
                <c:pt idx="22">
                  <c:v>78</c:v>
                </c:pt>
                <c:pt idx="23">
                  <c:v>77</c:v>
                </c:pt>
                <c:pt idx="24">
                  <c:v>76</c:v>
                </c:pt>
                <c:pt idx="25">
                  <c:v>75</c:v>
                </c:pt>
                <c:pt idx="26">
                  <c:v>74</c:v>
                </c:pt>
                <c:pt idx="27">
                  <c:v>73</c:v>
                </c:pt>
                <c:pt idx="28">
                  <c:v>72</c:v>
                </c:pt>
                <c:pt idx="29">
                  <c:v>71</c:v>
                </c:pt>
                <c:pt idx="30">
                  <c:v>70</c:v>
                </c:pt>
                <c:pt idx="31">
                  <c:v>69</c:v>
                </c:pt>
                <c:pt idx="32">
                  <c:v>68</c:v>
                </c:pt>
                <c:pt idx="33">
                  <c:v>67</c:v>
                </c:pt>
                <c:pt idx="34">
                  <c:v>66</c:v>
                </c:pt>
                <c:pt idx="35">
                  <c:v>65</c:v>
                </c:pt>
                <c:pt idx="36">
                  <c:v>64</c:v>
                </c:pt>
                <c:pt idx="37">
                  <c:v>63</c:v>
                </c:pt>
                <c:pt idx="38">
                  <c:v>62</c:v>
                </c:pt>
                <c:pt idx="39">
                  <c:v>61</c:v>
                </c:pt>
                <c:pt idx="40">
                  <c:v>60</c:v>
                </c:pt>
                <c:pt idx="41">
                  <c:v>59</c:v>
                </c:pt>
                <c:pt idx="42">
                  <c:v>58</c:v>
                </c:pt>
                <c:pt idx="43">
                  <c:v>57</c:v>
                </c:pt>
                <c:pt idx="44">
                  <c:v>56</c:v>
                </c:pt>
                <c:pt idx="45">
                  <c:v>55</c:v>
                </c:pt>
                <c:pt idx="46">
                  <c:v>54</c:v>
                </c:pt>
                <c:pt idx="47">
                  <c:v>53</c:v>
                </c:pt>
                <c:pt idx="48">
                  <c:v>52</c:v>
                </c:pt>
                <c:pt idx="49">
                  <c:v>51</c:v>
                </c:pt>
                <c:pt idx="50">
                  <c:v>50</c:v>
                </c:pt>
                <c:pt idx="51">
                  <c:v>49</c:v>
                </c:pt>
                <c:pt idx="52">
                  <c:v>48</c:v>
                </c:pt>
                <c:pt idx="53">
                  <c:v>47</c:v>
                </c:pt>
                <c:pt idx="54">
                  <c:v>46</c:v>
                </c:pt>
                <c:pt idx="55">
                  <c:v>45</c:v>
                </c:pt>
                <c:pt idx="56">
                  <c:v>44</c:v>
                </c:pt>
                <c:pt idx="57">
                  <c:v>43</c:v>
                </c:pt>
                <c:pt idx="58">
                  <c:v>42</c:v>
                </c:pt>
                <c:pt idx="59">
                  <c:v>41</c:v>
                </c:pt>
                <c:pt idx="60">
                  <c:v>40</c:v>
                </c:pt>
                <c:pt idx="61">
                  <c:v>39</c:v>
                </c:pt>
                <c:pt idx="62">
                  <c:v>38</c:v>
                </c:pt>
                <c:pt idx="63">
                  <c:v>37</c:v>
                </c:pt>
                <c:pt idx="64">
                  <c:v>36</c:v>
                </c:pt>
                <c:pt idx="65">
                  <c:v>35</c:v>
                </c:pt>
                <c:pt idx="66">
                  <c:v>34</c:v>
                </c:pt>
                <c:pt idx="67">
                  <c:v>33</c:v>
                </c:pt>
                <c:pt idx="68">
                  <c:v>32</c:v>
                </c:pt>
                <c:pt idx="69">
                  <c:v>31</c:v>
                </c:pt>
                <c:pt idx="70">
                  <c:v>30</c:v>
                </c:pt>
                <c:pt idx="71">
                  <c:v>29</c:v>
                </c:pt>
                <c:pt idx="72">
                  <c:v>28</c:v>
                </c:pt>
                <c:pt idx="73">
                  <c:v>27</c:v>
                </c:pt>
                <c:pt idx="74">
                  <c:v>26</c:v>
                </c:pt>
                <c:pt idx="75">
                  <c:v>25</c:v>
                </c:pt>
                <c:pt idx="76">
                  <c:v>24</c:v>
                </c:pt>
                <c:pt idx="77">
                  <c:v>23</c:v>
                </c:pt>
                <c:pt idx="78">
                  <c:v>22</c:v>
                </c:pt>
                <c:pt idx="79">
                  <c:v>21</c:v>
                </c:pt>
                <c:pt idx="80">
                  <c:v>20</c:v>
                </c:pt>
                <c:pt idx="81">
                  <c:v>19</c:v>
                </c:pt>
                <c:pt idx="82">
                  <c:v>18</c:v>
                </c:pt>
                <c:pt idx="83">
                  <c:v>17</c:v>
                </c:pt>
                <c:pt idx="84">
                  <c:v>16</c:v>
                </c:pt>
                <c:pt idx="85">
                  <c:v>15</c:v>
                </c:pt>
                <c:pt idx="86">
                  <c:v>14</c:v>
                </c:pt>
                <c:pt idx="87">
                  <c:v>13</c:v>
                </c:pt>
                <c:pt idx="88">
                  <c:v>12</c:v>
                </c:pt>
                <c:pt idx="89">
                  <c:v>11</c:v>
                </c:pt>
                <c:pt idx="90">
                  <c:v>10</c:v>
                </c:pt>
                <c:pt idx="91">
                  <c:v>9</c:v>
                </c:pt>
                <c:pt idx="92">
                  <c:v>8</c:v>
                </c:pt>
                <c:pt idx="93">
                  <c:v>7</c:v>
                </c:pt>
                <c:pt idx="94">
                  <c:v>6</c:v>
                </c:pt>
                <c:pt idx="95">
                  <c:v>5</c:v>
                </c:pt>
                <c:pt idx="96">
                  <c:v>4</c:v>
                </c:pt>
                <c:pt idx="97">
                  <c:v>3</c:v>
                </c:pt>
                <c:pt idx="98">
                  <c:v>2</c:v>
                </c:pt>
                <c:pt idx="99">
                  <c:v>1</c:v>
                </c:pt>
              </c:numCache>
            </c:numRef>
          </c:cat>
          <c:val>
            <c:numRef>
              <c:f>Sheet5!$C$2:$C$101</c:f>
              <c:numCache>
                <c:formatCode>General</c:formatCode>
                <c:ptCount val="100"/>
                <c:pt idx="0">
                  <c:v>1.004</c:v>
                </c:pt>
                <c:pt idx="1">
                  <c:v>1.0089999999999999</c:v>
                </c:pt>
                <c:pt idx="2">
                  <c:v>1.014</c:v>
                </c:pt>
                <c:pt idx="3">
                  <c:v>1.0189999999999999</c:v>
                </c:pt>
                <c:pt idx="4">
                  <c:v>1.024</c:v>
                </c:pt>
                <c:pt idx="5">
                  <c:v>1.0289999999999999</c:v>
                </c:pt>
                <c:pt idx="6">
                  <c:v>1.034</c:v>
                </c:pt>
                <c:pt idx="7">
                  <c:v>1.0389999999999999</c:v>
                </c:pt>
                <c:pt idx="8">
                  <c:v>1.044</c:v>
                </c:pt>
                <c:pt idx="9">
                  <c:v>1.0489999999999999</c:v>
                </c:pt>
                <c:pt idx="10">
                  <c:v>1.054</c:v>
                </c:pt>
                <c:pt idx="11">
                  <c:v>1.0589999999999999</c:v>
                </c:pt>
                <c:pt idx="12">
                  <c:v>1.0640000000000001</c:v>
                </c:pt>
                <c:pt idx="13">
                  <c:v>1.069</c:v>
                </c:pt>
                <c:pt idx="14">
                  <c:v>1.0740000000000001</c:v>
                </c:pt>
                <c:pt idx="15">
                  <c:v>1.079</c:v>
                </c:pt>
                <c:pt idx="16">
                  <c:v>1.0840000000000001</c:v>
                </c:pt>
                <c:pt idx="17">
                  <c:v>1.089</c:v>
                </c:pt>
                <c:pt idx="18">
                  <c:v>1.0940000000000001</c:v>
                </c:pt>
                <c:pt idx="19">
                  <c:v>1.099</c:v>
                </c:pt>
                <c:pt idx="20">
                  <c:v>1.119</c:v>
                </c:pt>
                <c:pt idx="21">
                  <c:v>1.139</c:v>
                </c:pt>
                <c:pt idx="22">
                  <c:v>1.159</c:v>
                </c:pt>
                <c:pt idx="23">
                  <c:v>1.179</c:v>
                </c:pt>
                <c:pt idx="24">
                  <c:v>1.1990000000000001</c:v>
                </c:pt>
                <c:pt idx="25">
                  <c:v>1.2190000000000001</c:v>
                </c:pt>
                <c:pt idx="26">
                  <c:v>1.2390000000000001</c:v>
                </c:pt>
                <c:pt idx="27">
                  <c:v>1.2589999999999999</c:v>
                </c:pt>
                <c:pt idx="28">
                  <c:v>1.2789999999999999</c:v>
                </c:pt>
                <c:pt idx="29">
                  <c:v>1.2989999999999999</c:v>
                </c:pt>
                <c:pt idx="30">
                  <c:v>1.319</c:v>
                </c:pt>
                <c:pt idx="31">
                  <c:v>1.339</c:v>
                </c:pt>
                <c:pt idx="32">
                  <c:v>1.359</c:v>
                </c:pt>
                <c:pt idx="33">
                  <c:v>1.379</c:v>
                </c:pt>
                <c:pt idx="34">
                  <c:v>1.399</c:v>
                </c:pt>
                <c:pt idx="35">
                  <c:v>1.419</c:v>
                </c:pt>
                <c:pt idx="36">
                  <c:v>1.4390000000000001</c:v>
                </c:pt>
                <c:pt idx="37">
                  <c:v>1.4590000000000001</c:v>
                </c:pt>
                <c:pt idx="38">
                  <c:v>1.4790000000000001</c:v>
                </c:pt>
                <c:pt idx="39">
                  <c:v>1.4990000000000001</c:v>
                </c:pt>
                <c:pt idx="40">
                  <c:v>1.524</c:v>
                </c:pt>
                <c:pt idx="41">
                  <c:v>1.5489999999999999</c:v>
                </c:pt>
                <c:pt idx="42">
                  <c:v>1.5740000000000001</c:v>
                </c:pt>
                <c:pt idx="43">
                  <c:v>1.599</c:v>
                </c:pt>
                <c:pt idx="44">
                  <c:v>1.6240000000000001</c:v>
                </c:pt>
                <c:pt idx="45">
                  <c:v>1.649</c:v>
                </c:pt>
                <c:pt idx="46">
                  <c:v>1.6739999999999999</c:v>
                </c:pt>
                <c:pt idx="47">
                  <c:v>1.6990000000000001</c:v>
                </c:pt>
                <c:pt idx="48">
                  <c:v>1.724</c:v>
                </c:pt>
                <c:pt idx="49">
                  <c:v>1.7490000000000001</c:v>
                </c:pt>
                <c:pt idx="50">
                  <c:v>1.774</c:v>
                </c:pt>
                <c:pt idx="51">
                  <c:v>1.7989999999999999</c:v>
                </c:pt>
                <c:pt idx="52">
                  <c:v>1.8240000000000001</c:v>
                </c:pt>
                <c:pt idx="53">
                  <c:v>1.849</c:v>
                </c:pt>
                <c:pt idx="54">
                  <c:v>1.8740000000000001</c:v>
                </c:pt>
                <c:pt idx="55">
                  <c:v>1.899</c:v>
                </c:pt>
                <c:pt idx="56">
                  <c:v>1.9239999999999999</c:v>
                </c:pt>
                <c:pt idx="57">
                  <c:v>1.9490000000000001</c:v>
                </c:pt>
                <c:pt idx="58">
                  <c:v>1.974</c:v>
                </c:pt>
                <c:pt idx="59">
                  <c:v>1.9990000000000001</c:v>
                </c:pt>
                <c:pt idx="60">
                  <c:v>2.149</c:v>
                </c:pt>
                <c:pt idx="61">
                  <c:v>2.2989999999999999</c:v>
                </c:pt>
                <c:pt idx="62">
                  <c:v>2.4489999999999998</c:v>
                </c:pt>
                <c:pt idx="63">
                  <c:v>2.5990000000000002</c:v>
                </c:pt>
                <c:pt idx="64">
                  <c:v>2.7490000000000001</c:v>
                </c:pt>
                <c:pt idx="65">
                  <c:v>2.899</c:v>
                </c:pt>
                <c:pt idx="66">
                  <c:v>3.0489999999999999</c:v>
                </c:pt>
                <c:pt idx="67">
                  <c:v>3.1989999999999998</c:v>
                </c:pt>
                <c:pt idx="68">
                  <c:v>3.3490000000000002</c:v>
                </c:pt>
                <c:pt idx="69">
                  <c:v>3.4990000000000001</c:v>
                </c:pt>
                <c:pt idx="70">
                  <c:v>3.649</c:v>
                </c:pt>
                <c:pt idx="71">
                  <c:v>3.7989999999999999</c:v>
                </c:pt>
                <c:pt idx="72">
                  <c:v>3.9489999999999998</c:v>
                </c:pt>
                <c:pt idx="73">
                  <c:v>4.0990000000000002</c:v>
                </c:pt>
                <c:pt idx="74">
                  <c:v>4.2489999999999997</c:v>
                </c:pt>
                <c:pt idx="75">
                  <c:v>4.399</c:v>
                </c:pt>
                <c:pt idx="76">
                  <c:v>4.5490000000000004</c:v>
                </c:pt>
                <c:pt idx="77">
                  <c:v>4.6989999999999998</c:v>
                </c:pt>
                <c:pt idx="78">
                  <c:v>4.8490000000000002</c:v>
                </c:pt>
                <c:pt idx="79">
                  <c:v>4.9989999999999997</c:v>
                </c:pt>
                <c:pt idx="80">
                  <c:v>5.2489999999999997</c:v>
                </c:pt>
                <c:pt idx="81">
                  <c:v>5.4989999999999997</c:v>
                </c:pt>
                <c:pt idx="82">
                  <c:v>5.7489999999999997</c:v>
                </c:pt>
                <c:pt idx="83">
                  <c:v>5.9989999999999997</c:v>
                </c:pt>
                <c:pt idx="84">
                  <c:v>6.2489999999999997</c:v>
                </c:pt>
                <c:pt idx="85">
                  <c:v>6.4989999999999997</c:v>
                </c:pt>
                <c:pt idx="86">
                  <c:v>6.7489999999999997</c:v>
                </c:pt>
                <c:pt idx="87">
                  <c:v>6.9989999999999997</c:v>
                </c:pt>
                <c:pt idx="88">
                  <c:v>7.2489999999999997</c:v>
                </c:pt>
                <c:pt idx="89">
                  <c:v>7.4989999999999997</c:v>
                </c:pt>
                <c:pt idx="90">
                  <c:v>7.7489999999999997</c:v>
                </c:pt>
                <c:pt idx="91">
                  <c:v>7.9989999999999997</c:v>
                </c:pt>
                <c:pt idx="92">
                  <c:v>8.2490000000000006</c:v>
                </c:pt>
                <c:pt idx="93">
                  <c:v>8.4990000000000006</c:v>
                </c:pt>
                <c:pt idx="94">
                  <c:v>8.7490000000000006</c:v>
                </c:pt>
                <c:pt idx="95">
                  <c:v>8.9990000000000006</c:v>
                </c:pt>
                <c:pt idx="96">
                  <c:v>9.2490000000000006</c:v>
                </c:pt>
                <c:pt idx="97">
                  <c:v>9.4990000000000006</c:v>
                </c:pt>
                <c:pt idx="98">
                  <c:v>9.7490000000000006</c:v>
                </c:pt>
                <c:pt idx="99">
                  <c:v>9.9990000000000006</c:v>
                </c:pt>
              </c:numCache>
            </c:numRef>
          </c:val>
          <c:smooth val="0"/>
          <c:extLst>
            <c:ext xmlns:c16="http://schemas.microsoft.com/office/drawing/2014/chart" uri="{C3380CC4-5D6E-409C-BE32-E72D297353CC}">
              <c16:uniqueId val="{00000003-EE34-4AF8-9FE2-352D53A9620C}"/>
            </c:ext>
          </c:extLst>
        </c:ser>
        <c:dLbls>
          <c:showLegendKey val="0"/>
          <c:showVal val="0"/>
          <c:showCatName val="0"/>
          <c:showSerName val="0"/>
          <c:showPercent val="0"/>
          <c:showBubbleSize val="0"/>
        </c:dLbls>
        <c:smooth val="0"/>
        <c:axId val="1724499216"/>
        <c:axId val="685202624"/>
      </c:lineChart>
      <c:catAx>
        <c:axId val="1724499216"/>
        <c:scaling>
          <c:orientation val="maxMin"/>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Equity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5202624"/>
        <c:crosses val="autoZero"/>
        <c:auto val="1"/>
        <c:lblAlgn val="ctr"/>
        <c:lblOffset val="100"/>
        <c:noMultiLvlLbl val="0"/>
      </c:catAx>
      <c:valAx>
        <c:axId val="685202624"/>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Ratio between Groups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449921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100" dirty="0">
                <a:latin typeface="Microsoft New Tai Lue" panose="020B0502040204020203" pitchFamily="34" charset="0"/>
                <a:cs typeface="Microsoft New Tai Lue" panose="020B0502040204020203" pitchFamily="34" charset="0"/>
              </a:rPr>
              <a:t>Equity</a:t>
            </a:r>
            <a:r>
              <a:rPr lang="en-US" sz="1100" baseline="0" dirty="0">
                <a:latin typeface="Microsoft New Tai Lue" panose="020B0502040204020203" pitchFamily="34" charset="0"/>
                <a:cs typeface="Microsoft New Tai Lue" panose="020B0502040204020203" pitchFamily="34" charset="0"/>
              </a:rPr>
              <a:t> Score: </a:t>
            </a:r>
            <a:r>
              <a:rPr lang="en-US" sz="1100" dirty="0">
                <a:latin typeface="Microsoft New Tai Lue" panose="020B0502040204020203" pitchFamily="34" charset="0"/>
                <a:cs typeface="Microsoft New Tai Lue" panose="020B0502040204020203" pitchFamily="34" charset="0"/>
              </a:rPr>
              <a:t>Median Personal Income</a:t>
            </a:r>
          </a:p>
        </c:rich>
      </c:tx>
      <c:layout>
        <c:manualLayout>
          <c:xMode val="edge"/>
          <c:yMode val="edge"/>
          <c:x val="0.23082237959691659"/>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Sheet1!$L$1</c:f>
              <c:strCache>
                <c:ptCount val="1"/>
                <c:pt idx="0">
                  <c:v>Equity Score</c:v>
                </c:pt>
              </c:strCache>
            </c:strRef>
          </c:tx>
          <c:spPr>
            <a:solidFill>
              <a:srgbClr val="968C8C"/>
            </a:solidFill>
            <a:ln>
              <a:noFill/>
            </a:ln>
            <a:effectLst/>
          </c:spPr>
          <c:invertIfNegative val="0"/>
          <c:dPt>
            <c:idx val="3"/>
            <c:invertIfNegative val="0"/>
            <c:bubble3D val="0"/>
            <c:spPr>
              <a:solidFill>
                <a:srgbClr val="94B6D2"/>
              </a:solidFill>
              <a:ln>
                <a:noFill/>
              </a:ln>
              <a:effectLst/>
            </c:spPr>
            <c:extLst>
              <c:ext xmlns:c16="http://schemas.microsoft.com/office/drawing/2014/chart" uri="{C3380CC4-5D6E-409C-BE32-E72D297353CC}">
                <c16:uniqueId val="{00000001-C27B-4142-80A2-C8756048FDCE}"/>
              </c:ext>
            </c:extLst>
          </c:dPt>
          <c:dLbls>
            <c:dLbl>
              <c:idx val="3"/>
              <c:spPr>
                <a:noFill/>
                <a:ln w="15875">
                  <a:solidFill>
                    <a:srgbClr val="94B6D2"/>
                  </a:solidFill>
                  <a:prstDash val="solid"/>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C27B-4142-80A2-C8756048FDCE}"/>
                </c:ext>
              </c:extLst>
            </c:dLbl>
            <c:spPr>
              <a:noFill/>
              <a:ln w="15875">
                <a:solidFill>
                  <a:sysClr val="window" lastClr="FFFFFF"/>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Sheet1!$D$2:$D$41</c:f>
              <c:numCache>
                <c:formatCode>General</c:formatCode>
                <c:ptCount val="4"/>
                <c:pt idx="0">
                  <c:v>2016</c:v>
                </c:pt>
                <c:pt idx="1">
                  <c:v>2017</c:v>
                </c:pt>
                <c:pt idx="2">
                  <c:v>2018</c:v>
                </c:pt>
                <c:pt idx="3">
                  <c:v>2019</c:v>
                </c:pt>
              </c:numCache>
            </c:numRef>
          </c:cat>
          <c:val>
            <c:numRef>
              <c:f>Sheet1!$L$2:$L$41</c:f>
              <c:numCache>
                <c:formatCode>General</c:formatCode>
                <c:ptCount val="4"/>
                <c:pt idx="0">
                  <c:v>59</c:v>
                </c:pt>
                <c:pt idx="1">
                  <c:v>59</c:v>
                </c:pt>
                <c:pt idx="2">
                  <c:v>57</c:v>
                </c:pt>
                <c:pt idx="3">
                  <c:v>59</c:v>
                </c:pt>
              </c:numCache>
            </c:numRef>
          </c:val>
          <c:extLst>
            <c:ext xmlns:c16="http://schemas.microsoft.com/office/drawing/2014/chart" uri="{C3380CC4-5D6E-409C-BE32-E72D297353CC}">
              <c16:uniqueId val="{00000002-C27B-4142-80A2-C8756048FDCE}"/>
            </c:ext>
          </c:extLst>
        </c:ser>
        <c:dLbls>
          <c:showLegendKey val="0"/>
          <c:showVal val="0"/>
          <c:showCatName val="0"/>
          <c:showSerName val="0"/>
          <c:showPercent val="0"/>
          <c:showBubbleSize val="0"/>
        </c:dLbls>
        <c:gapWidth val="219"/>
        <c:overlap val="-27"/>
        <c:axId val="1404384719"/>
        <c:axId val="1404386383"/>
      </c:barChart>
      <c:catAx>
        <c:axId val="1404384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ysDot"/>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04386383"/>
        <c:crosses val="autoZero"/>
        <c:auto val="1"/>
        <c:lblAlgn val="ctr"/>
        <c:lblOffset val="100"/>
        <c:noMultiLvlLbl val="0"/>
      </c:catAx>
      <c:valAx>
        <c:axId val="1404386383"/>
        <c:scaling>
          <c:orientation val="minMax"/>
        </c:scaling>
        <c:delete val="1"/>
        <c:axPos val="l"/>
        <c:numFmt formatCode="General" sourceLinked="1"/>
        <c:majorTickMark val="none"/>
        <c:minorTickMark val="none"/>
        <c:tickLblPos val="nextTo"/>
        <c:crossAx val="14043847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7097470334676014"/>
          <c:y val="2.549514789193269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2"/>
          <c:order val="2"/>
          <c:tx>
            <c:strRef>
              <c:f>Sheet1!$L$1</c:f>
              <c:strCache>
                <c:ptCount val="1"/>
                <c:pt idx="0">
                  <c:v>Equity Score</c:v>
                </c:pt>
              </c:strCache>
            </c:strRef>
          </c:tx>
          <c:spPr>
            <a:solidFill>
              <a:srgbClr val="968C8C">
                <a:alpha val="18000"/>
              </a:srgbClr>
            </a:solidFill>
            <a:ln w="3175">
              <a:solidFill>
                <a:schemeClr val="bg1">
                  <a:alpha val="26000"/>
                </a:schemeClr>
              </a:solidFill>
              <a:prstDash val="sysDot"/>
            </a:ln>
            <a:effectLst/>
          </c:spPr>
          <c:invertIfNegative val="0"/>
          <c:cat>
            <c:numRef>
              <c:f>Sheet1!$D$2:$D$9</c:f>
              <c:numCache>
                <c:formatCode>General</c:formatCode>
                <c:ptCount val="4"/>
                <c:pt idx="0">
                  <c:v>2016</c:v>
                </c:pt>
                <c:pt idx="1">
                  <c:v>2017</c:v>
                </c:pt>
                <c:pt idx="2">
                  <c:v>2018</c:v>
                </c:pt>
                <c:pt idx="3">
                  <c:v>2019</c:v>
                </c:pt>
              </c:numCache>
            </c:numRef>
          </c:cat>
          <c:val>
            <c:numRef>
              <c:f>Sheet1!$L$2:$L$9</c:f>
              <c:numCache>
                <c:formatCode>General</c:formatCode>
                <c:ptCount val="4"/>
                <c:pt idx="0">
                  <c:v>59</c:v>
                </c:pt>
                <c:pt idx="1">
                  <c:v>59</c:v>
                </c:pt>
                <c:pt idx="2">
                  <c:v>57</c:v>
                </c:pt>
                <c:pt idx="3">
                  <c:v>59</c:v>
                </c:pt>
              </c:numCache>
            </c:numRef>
          </c:val>
          <c:extLst>
            <c:ext xmlns:c16="http://schemas.microsoft.com/office/drawing/2014/chart" uri="{C3380CC4-5D6E-409C-BE32-E72D297353CC}">
              <c16:uniqueId val="{00000000-07A6-4AF6-92C9-EF12D722D597}"/>
            </c:ext>
          </c:extLst>
        </c:ser>
        <c:dLbls>
          <c:showLegendKey val="0"/>
          <c:showVal val="0"/>
          <c:showCatName val="0"/>
          <c:showSerName val="0"/>
          <c:showPercent val="0"/>
          <c:showBubbleSize val="0"/>
        </c:dLbls>
        <c:gapWidth val="219"/>
        <c:overlap val="4"/>
        <c:axId val="462442672"/>
        <c:axId val="1724791936"/>
      </c:barChart>
      <c:lineChart>
        <c:grouping val="standard"/>
        <c:varyColors val="0"/>
        <c:ser>
          <c:idx val="0"/>
          <c:order val="0"/>
          <c:tx>
            <c:strRef>
              <c:f>Sheet1!$E$1</c:f>
              <c:strCache>
                <c:ptCount val="1"/>
                <c:pt idx="0">
                  <c:v>Black</c:v>
                </c:pt>
              </c:strCache>
            </c:strRef>
          </c:tx>
          <c:spPr>
            <a:ln w="28575" cap="rnd">
              <a:solidFill>
                <a:srgbClr val="F2DEAC"/>
              </a:solidFill>
              <a:round/>
            </a:ln>
            <a:effectLst/>
          </c:spPr>
          <c:marker>
            <c:symbol val="circle"/>
            <c:size val="5"/>
            <c:spPr>
              <a:solidFill>
                <a:schemeClr val="accent1"/>
              </a:solidFill>
              <a:ln w="9525">
                <a:solidFill>
                  <a:schemeClr val="accent1"/>
                </a:solidFill>
              </a:ln>
              <a:effectLst/>
            </c:spPr>
          </c:marker>
          <c:cat>
            <c:numRef>
              <c:f>Sheet1!$D$2:$D$9</c:f>
              <c:numCache>
                <c:formatCode>General</c:formatCode>
                <c:ptCount val="4"/>
                <c:pt idx="0">
                  <c:v>2016</c:v>
                </c:pt>
                <c:pt idx="1">
                  <c:v>2017</c:v>
                </c:pt>
                <c:pt idx="2">
                  <c:v>2018</c:v>
                </c:pt>
                <c:pt idx="3">
                  <c:v>2019</c:v>
                </c:pt>
              </c:numCache>
            </c:numRef>
          </c:cat>
          <c:val>
            <c:numRef>
              <c:f>Sheet1!$E$2:$E$9</c:f>
              <c:numCache>
                <c:formatCode>General</c:formatCode>
                <c:ptCount val="4"/>
                <c:pt idx="0">
                  <c:v>36273.17</c:v>
                </c:pt>
                <c:pt idx="1">
                  <c:v>38425.18</c:v>
                </c:pt>
                <c:pt idx="2">
                  <c:v>38497.69</c:v>
                </c:pt>
                <c:pt idx="3">
                  <c:v>40405.800000000003</c:v>
                </c:pt>
              </c:numCache>
            </c:numRef>
          </c:val>
          <c:smooth val="0"/>
          <c:extLst>
            <c:ext xmlns:c16="http://schemas.microsoft.com/office/drawing/2014/chart" uri="{C3380CC4-5D6E-409C-BE32-E72D297353CC}">
              <c16:uniqueId val="{00000001-07A6-4AF6-92C9-EF12D722D597}"/>
            </c:ext>
          </c:extLst>
        </c:ser>
        <c:ser>
          <c:idx val="1"/>
          <c:order val="1"/>
          <c:tx>
            <c:strRef>
              <c:f>Sheet1!$F$1</c:f>
              <c:strCache>
                <c:ptCount val="1"/>
                <c:pt idx="0">
                  <c:v>White</c:v>
                </c:pt>
              </c:strCache>
            </c:strRef>
          </c:tx>
          <c:spPr>
            <a:ln w="28575" cap="rnd">
              <a:solidFill>
                <a:srgbClr val="FFC000"/>
              </a:solidFill>
              <a:round/>
            </a:ln>
            <a:effectLst/>
          </c:spPr>
          <c:marker>
            <c:symbol val="circle"/>
            <c:size val="5"/>
            <c:spPr>
              <a:solidFill>
                <a:schemeClr val="accent2"/>
              </a:solidFill>
              <a:ln w="9525">
                <a:solidFill>
                  <a:schemeClr val="accent2"/>
                </a:solidFill>
              </a:ln>
              <a:effectLst/>
            </c:spPr>
          </c:marker>
          <c:cat>
            <c:numRef>
              <c:f>Sheet1!$D$2:$D$9</c:f>
              <c:numCache>
                <c:formatCode>General</c:formatCode>
                <c:ptCount val="4"/>
                <c:pt idx="0">
                  <c:v>2016</c:v>
                </c:pt>
                <c:pt idx="1">
                  <c:v>2017</c:v>
                </c:pt>
                <c:pt idx="2">
                  <c:v>2018</c:v>
                </c:pt>
                <c:pt idx="3">
                  <c:v>2019</c:v>
                </c:pt>
              </c:numCache>
            </c:numRef>
          </c:cat>
          <c:val>
            <c:numRef>
              <c:f>Sheet1!$F$2:$F$9</c:f>
              <c:numCache>
                <c:formatCode>General</c:formatCode>
                <c:ptCount val="4"/>
                <c:pt idx="0">
                  <c:v>55417.34</c:v>
                </c:pt>
                <c:pt idx="1">
                  <c:v>58648.959999999999</c:v>
                </c:pt>
                <c:pt idx="2">
                  <c:v>60785.82</c:v>
                </c:pt>
                <c:pt idx="3">
                  <c:v>61618.84</c:v>
                </c:pt>
              </c:numCache>
            </c:numRef>
          </c:val>
          <c:smooth val="0"/>
          <c:extLst>
            <c:ext xmlns:c16="http://schemas.microsoft.com/office/drawing/2014/chart" uri="{C3380CC4-5D6E-409C-BE32-E72D297353CC}">
              <c16:uniqueId val="{00000002-07A6-4AF6-92C9-EF12D722D597}"/>
            </c:ext>
          </c:extLst>
        </c:ser>
        <c:dLbls>
          <c:showLegendKey val="0"/>
          <c:showVal val="0"/>
          <c:showCatName val="0"/>
          <c:showSerName val="0"/>
          <c:showPercent val="0"/>
          <c:showBubbleSize val="0"/>
        </c:dLbls>
        <c:marker val="1"/>
        <c:smooth val="0"/>
        <c:axId val="1725384624"/>
        <c:axId val="670742096"/>
      </c:lineChart>
      <c:catAx>
        <c:axId val="1725384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0742096"/>
        <c:crosses val="autoZero"/>
        <c:auto val="1"/>
        <c:lblAlgn val="ctr"/>
        <c:lblOffset val="100"/>
        <c:noMultiLvlLbl val="0"/>
      </c:catAx>
      <c:valAx>
        <c:axId val="670742096"/>
        <c:scaling>
          <c:orientation val="minMax"/>
          <c:min val="300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5384624"/>
        <c:crosses val="autoZero"/>
        <c:crossBetween val="between"/>
      </c:valAx>
      <c:valAx>
        <c:axId val="1724791936"/>
        <c:scaling>
          <c:orientation val="minMax"/>
          <c:min val="55"/>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2442672"/>
        <c:crosses val="max"/>
        <c:crossBetween val="between"/>
      </c:valAx>
      <c:catAx>
        <c:axId val="462442672"/>
        <c:scaling>
          <c:orientation val="minMax"/>
        </c:scaling>
        <c:delete val="1"/>
        <c:axPos val="b"/>
        <c:numFmt formatCode="General" sourceLinked="1"/>
        <c:majorTickMark val="out"/>
        <c:minorTickMark val="none"/>
        <c:tickLblPos val="nextTo"/>
        <c:crossAx val="172479193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US" sz="1100" dirty="0"/>
              <a:t>Equity Score: 75th Percentile Personal</a:t>
            </a:r>
            <a:r>
              <a:rPr lang="en-US" sz="1100" baseline="0" dirty="0"/>
              <a:t> Income</a:t>
            </a:r>
            <a:endParaRPr lang="en-US" sz="1100" dirty="0"/>
          </a:p>
        </c:rich>
      </c:tx>
      <c:layout>
        <c:manualLayout>
          <c:xMode val="edge"/>
          <c:yMode val="edge"/>
          <c:x val="0.20370841625134287"/>
          <c:y val="0"/>
        </c:manualLayout>
      </c:layout>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2664347866985437E-2"/>
          <c:y val="0.16720226667779603"/>
          <c:w val="0.90857742782152229"/>
          <c:h val="0.62301487791500909"/>
        </c:manualLayout>
      </c:layout>
      <c:barChart>
        <c:barDir val="col"/>
        <c:grouping val="clustered"/>
        <c:varyColors val="0"/>
        <c:ser>
          <c:idx val="0"/>
          <c:order val="0"/>
          <c:tx>
            <c:strRef>
              <c:f>Sheet1!$L$1</c:f>
              <c:strCache>
                <c:ptCount val="1"/>
                <c:pt idx="0">
                  <c:v>Equity Score</c:v>
                </c:pt>
              </c:strCache>
            </c:strRef>
          </c:tx>
          <c:spPr>
            <a:solidFill>
              <a:srgbClr val="968C8C"/>
            </a:solidFill>
            <a:ln>
              <a:noFill/>
            </a:ln>
            <a:effectLst/>
          </c:spPr>
          <c:invertIfNegative val="0"/>
          <c:dPt>
            <c:idx val="3"/>
            <c:invertIfNegative val="0"/>
            <c:bubble3D val="0"/>
            <c:spPr>
              <a:solidFill>
                <a:srgbClr val="94B6D2"/>
              </a:solidFill>
              <a:ln>
                <a:noFill/>
              </a:ln>
              <a:effectLst/>
            </c:spPr>
            <c:extLst>
              <c:ext xmlns:c16="http://schemas.microsoft.com/office/drawing/2014/chart" uri="{C3380CC4-5D6E-409C-BE32-E72D297353CC}">
                <c16:uniqueId val="{00000001-7C7F-4130-A372-EDFEAAF758EB}"/>
              </c:ext>
            </c:extLst>
          </c:dPt>
          <c:dLbls>
            <c:dLbl>
              <c:idx val="3"/>
              <c:spPr>
                <a:noFill/>
                <a:ln w="15875">
                  <a:solidFill>
                    <a:srgbClr val="94B6D2"/>
                  </a:solidFill>
                  <a:prstDash val="solid"/>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7C7F-4130-A372-EDFEAAF758EB}"/>
                </c:ext>
              </c:extLst>
            </c:dLbl>
            <c:spPr>
              <a:noFill/>
              <a:ln w="15875">
                <a:solidFill>
                  <a:sysClr val="window" lastClr="FFFFFF"/>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Sheet1!$D$2:$D$41</c:f>
              <c:numCache>
                <c:formatCode>General</c:formatCode>
                <c:ptCount val="4"/>
                <c:pt idx="0">
                  <c:v>2016</c:v>
                </c:pt>
                <c:pt idx="1">
                  <c:v>2017</c:v>
                </c:pt>
                <c:pt idx="2">
                  <c:v>2018</c:v>
                </c:pt>
                <c:pt idx="3">
                  <c:v>2019</c:v>
                </c:pt>
              </c:numCache>
            </c:numRef>
          </c:cat>
          <c:val>
            <c:numRef>
              <c:f>Sheet1!$L$2:$L$41</c:f>
              <c:numCache>
                <c:formatCode>General</c:formatCode>
                <c:ptCount val="4"/>
                <c:pt idx="0">
                  <c:v>49</c:v>
                </c:pt>
                <c:pt idx="1">
                  <c:v>51</c:v>
                </c:pt>
                <c:pt idx="2">
                  <c:v>48</c:v>
                </c:pt>
                <c:pt idx="3">
                  <c:v>43</c:v>
                </c:pt>
              </c:numCache>
            </c:numRef>
          </c:val>
          <c:extLst>
            <c:ext xmlns:c16="http://schemas.microsoft.com/office/drawing/2014/chart" uri="{C3380CC4-5D6E-409C-BE32-E72D297353CC}">
              <c16:uniqueId val="{00000002-7C7F-4130-A372-EDFEAAF758EB}"/>
            </c:ext>
          </c:extLst>
        </c:ser>
        <c:dLbls>
          <c:showLegendKey val="0"/>
          <c:showVal val="0"/>
          <c:showCatName val="0"/>
          <c:showSerName val="0"/>
          <c:showPercent val="0"/>
          <c:showBubbleSize val="0"/>
        </c:dLbls>
        <c:gapWidth val="219"/>
        <c:overlap val="-27"/>
        <c:axId val="1404384719"/>
        <c:axId val="1404386383"/>
      </c:barChart>
      <c:catAx>
        <c:axId val="1404384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ysDot"/>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04386383"/>
        <c:crosses val="autoZero"/>
        <c:auto val="1"/>
        <c:lblAlgn val="ctr"/>
        <c:lblOffset val="100"/>
        <c:noMultiLvlLbl val="0"/>
      </c:catAx>
      <c:valAx>
        <c:axId val="1404386383"/>
        <c:scaling>
          <c:orientation val="minMax"/>
        </c:scaling>
        <c:delete val="1"/>
        <c:axPos val="l"/>
        <c:numFmt formatCode="General" sourceLinked="1"/>
        <c:majorTickMark val="none"/>
        <c:minorTickMark val="none"/>
        <c:tickLblPos val="nextTo"/>
        <c:crossAx val="14043847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100" dirty="0">
                <a:latin typeface="Microsoft New Tai Lue" panose="020B0502040204020203" pitchFamily="34" charset="0"/>
                <a:cs typeface="Microsoft New Tai Lue" panose="020B0502040204020203" pitchFamily="34" charset="0"/>
              </a:rPr>
              <a:t>Equity Score: Median Household Income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Sheet1!$L$1</c:f>
              <c:strCache>
                <c:ptCount val="1"/>
                <c:pt idx="0">
                  <c:v>Equity Score</c:v>
                </c:pt>
              </c:strCache>
            </c:strRef>
          </c:tx>
          <c:spPr>
            <a:solidFill>
              <a:srgbClr val="968C8C"/>
            </a:solidFill>
            <a:ln>
              <a:noFill/>
            </a:ln>
            <a:effectLst/>
          </c:spPr>
          <c:invertIfNegative val="0"/>
          <c:dPt>
            <c:idx val="3"/>
            <c:invertIfNegative val="0"/>
            <c:bubble3D val="0"/>
            <c:spPr>
              <a:solidFill>
                <a:srgbClr val="94B6D2"/>
              </a:solidFill>
              <a:ln>
                <a:noFill/>
              </a:ln>
              <a:effectLst/>
            </c:spPr>
            <c:extLst>
              <c:ext xmlns:c16="http://schemas.microsoft.com/office/drawing/2014/chart" uri="{C3380CC4-5D6E-409C-BE32-E72D297353CC}">
                <c16:uniqueId val="{00000001-27B3-4445-BEF9-AC9BD3581672}"/>
              </c:ext>
            </c:extLst>
          </c:dPt>
          <c:dLbls>
            <c:dLbl>
              <c:idx val="3"/>
              <c:spPr>
                <a:noFill/>
                <a:ln w="15875">
                  <a:solidFill>
                    <a:srgbClr val="94B6D2"/>
                  </a:solidFill>
                  <a:prstDash val="solid"/>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27B3-4445-BEF9-AC9BD3581672}"/>
                </c:ext>
              </c:extLst>
            </c:dLbl>
            <c:spPr>
              <a:noFill/>
              <a:ln w="15875">
                <a:solidFill>
                  <a:sysClr val="window" lastClr="FFFFFF"/>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Sheet1!$D$2:$D$41</c:f>
              <c:numCache>
                <c:formatCode>General</c:formatCode>
                <c:ptCount val="4"/>
                <c:pt idx="0">
                  <c:v>2016</c:v>
                </c:pt>
                <c:pt idx="1">
                  <c:v>2017</c:v>
                </c:pt>
                <c:pt idx="2">
                  <c:v>2018</c:v>
                </c:pt>
                <c:pt idx="3">
                  <c:v>2019</c:v>
                </c:pt>
              </c:numCache>
            </c:numRef>
          </c:cat>
          <c:val>
            <c:numRef>
              <c:f>Sheet1!$L$2:$L$41</c:f>
              <c:numCache>
                <c:formatCode>General</c:formatCode>
                <c:ptCount val="4"/>
                <c:pt idx="0">
                  <c:v>54</c:v>
                </c:pt>
                <c:pt idx="1">
                  <c:v>50</c:v>
                </c:pt>
                <c:pt idx="2">
                  <c:v>49</c:v>
                </c:pt>
                <c:pt idx="3">
                  <c:v>48</c:v>
                </c:pt>
              </c:numCache>
            </c:numRef>
          </c:val>
          <c:extLst>
            <c:ext xmlns:c16="http://schemas.microsoft.com/office/drawing/2014/chart" uri="{C3380CC4-5D6E-409C-BE32-E72D297353CC}">
              <c16:uniqueId val="{00000002-27B3-4445-BEF9-AC9BD3581672}"/>
            </c:ext>
          </c:extLst>
        </c:ser>
        <c:dLbls>
          <c:showLegendKey val="0"/>
          <c:showVal val="0"/>
          <c:showCatName val="0"/>
          <c:showSerName val="0"/>
          <c:showPercent val="0"/>
          <c:showBubbleSize val="0"/>
        </c:dLbls>
        <c:gapWidth val="219"/>
        <c:overlap val="-27"/>
        <c:axId val="1404384719"/>
        <c:axId val="1404386383"/>
      </c:barChart>
      <c:catAx>
        <c:axId val="1404384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ysDot"/>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04386383"/>
        <c:crosses val="autoZero"/>
        <c:auto val="1"/>
        <c:lblAlgn val="ctr"/>
        <c:lblOffset val="100"/>
        <c:noMultiLvlLbl val="0"/>
      </c:catAx>
      <c:valAx>
        <c:axId val="1404386383"/>
        <c:scaling>
          <c:orientation val="minMax"/>
        </c:scaling>
        <c:delete val="1"/>
        <c:axPos val="l"/>
        <c:numFmt formatCode="General" sourceLinked="1"/>
        <c:majorTickMark val="none"/>
        <c:minorTickMark val="none"/>
        <c:tickLblPos val="nextTo"/>
        <c:crossAx val="14043847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100" dirty="0"/>
              <a:t>Equity Score: 75th Percentile Household Income</a:t>
            </a:r>
          </a:p>
        </c:rich>
      </c:tx>
      <c:layout>
        <c:manualLayout>
          <c:xMode val="edge"/>
          <c:yMode val="edge"/>
          <c:x val="0.2104297441884127"/>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7011253368085513E-2"/>
          <c:y val="0.14266698222457488"/>
          <c:w val="0.90223570434813238"/>
          <c:h val="0.68077005764953924"/>
        </c:manualLayout>
      </c:layout>
      <c:barChart>
        <c:barDir val="col"/>
        <c:grouping val="clustered"/>
        <c:varyColors val="0"/>
        <c:ser>
          <c:idx val="0"/>
          <c:order val="0"/>
          <c:tx>
            <c:strRef>
              <c:f>Sheet1!$L$1</c:f>
              <c:strCache>
                <c:ptCount val="1"/>
                <c:pt idx="0">
                  <c:v>Equity Score</c:v>
                </c:pt>
              </c:strCache>
            </c:strRef>
          </c:tx>
          <c:spPr>
            <a:solidFill>
              <a:srgbClr val="968C8C"/>
            </a:solidFill>
            <a:ln>
              <a:noFill/>
            </a:ln>
            <a:effectLst/>
          </c:spPr>
          <c:invertIfNegative val="0"/>
          <c:dPt>
            <c:idx val="3"/>
            <c:invertIfNegative val="0"/>
            <c:bubble3D val="0"/>
            <c:spPr>
              <a:solidFill>
                <a:srgbClr val="94B6D2"/>
              </a:solidFill>
              <a:ln>
                <a:noFill/>
              </a:ln>
              <a:effectLst/>
            </c:spPr>
            <c:extLst>
              <c:ext xmlns:c16="http://schemas.microsoft.com/office/drawing/2014/chart" uri="{C3380CC4-5D6E-409C-BE32-E72D297353CC}">
                <c16:uniqueId val="{00000001-1EAC-4AD2-949D-15A324698B4D}"/>
              </c:ext>
            </c:extLst>
          </c:dPt>
          <c:dLbls>
            <c:dLbl>
              <c:idx val="3"/>
              <c:spPr>
                <a:noFill/>
                <a:ln w="15875">
                  <a:solidFill>
                    <a:srgbClr val="94B6D2"/>
                  </a:solidFill>
                  <a:prstDash val="solid"/>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1EAC-4AD2-949D-15A324698B4D}"/>
                </c:ext>
              </c:extLst>
            </c:dLbl>
            <c:spPr>
              <a:noFill/>
              <a:ln w="15875">
                <a:solidFill>
                  <a:sysClr val="window" lastClr="FFFFFF"/>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Sheet1!$D$2:$D$41</c:f>
              <c:numCache>
                <c:formatCode>General</c:formatCode>
                <c:ptCount val="4"/>
                <c:pt idx="0">
                  <c:v>2016</c:v>
                </c:pt>
                <c:pt idx="1">
                  <c:v>2017</c:v>
                </c:pt>
                <c:pt idx="2">
                  <c:v>2018</c:v>
                </c:pt>
                <c:pt idx="3">
                  <c:v>2019</c:v>
                </c:pt>
              </c:numCache>
            </c:numRef>
          </c:cat>
          <c:val>
            <c:numRef>
              <c:f>Sheet1!$L$2:$L$41</c:f>
              <c:numCache>
                <c:formatCode>General</c:formatCode>
                <c:ptCount val="4"/>
                <c:pt idx="0">
                  <c:v>51</c:v>
                </c:pt>
                <c:pt idx="1">
                  <c:v>48</c:v>
                </c:pt>
                <c:pt idx="2">
                  <c:v>44</c:v>
                </c:pt>
                <c:pt idx="3">
                  <c:v>44</c:v>
                </c:pt>
              </c:numCache>
            </c:numRef>
          </c:val>
          <c:extLst>
            <c:ext xmlns:c16="http://schemas.microsoft.com/office/drawing/2014/chart" uri="{C3380CC4-5D6E-409C-BE32-E72D297353CC}">
              <c16:uniqueId val="{00000002-1EAC-4AD2-949D-15A324698B4D}"/>
            </c:ext>
          </c:extLst>
        </c:ser>
        <c:dLbls>
          <c:showLegendKey val="0"/>
          <c:showVal val="0"/>
          <c:showCatName val="0"/>
          <c:showSerName val="0"/>
          <c:showPercent val="0"/>
          <c:showBubbleSize val="0"/>
        </c:dLbls>
        <c:gapWidth val="219"/>
        <c:overlap val="-27"/>
        <c:axId val="1404384719"/>
        <c:axId val="1404386383"/>
      </c:barChart>
      <c:catAx>
        <c:axId val="1404384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ysDot"/>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04386383"/>
        <c:crosses val="autoZero"/>
        <c:auto val="1"/>
        <c:lblAlgn val="ctr"/>
        <c:lblOffset val="100"/>
        <c:noMultiLvlLbl val="0"/>
      </c:catAx>
      <c:valAx>
        <c:axId val="1404386383"/>
        <c:scaling>
          <c:orientation val="minMax"/>
        </c:scaling>
        <c:delete val="1"/>
        <c:axPos val="l"/>
        <c:numFmt formatCode="General" sourceLinked="1"/>
        <c:majorTickMark val="none"/>
        <c:minorTickMark val="none"/>
        <c:tickLblPos val="nextTo"/>
        <c:crossAx val="14043847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Equity Score:  </a:t>
            </a:r>
            <a:r>
              <a:rPr lang="en-US" dirty="0"/>
              <a:t>Household</a:t>
            </a:r>
            <a:r>
              <a:rPr lang="en-US" baseline="0" dirty="0"/>
              <a:t> </a:t>
            </a:r>
            <a:r>
              <a:rPr lang="en-US" dirty="0"/>
              <a:t>Poverty Rate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2.7203744263383654E-2"/>
          <c:y val="0.16477747942883639"/>
          <c:w val="0.940151762620556"/>
          <c:h val="0.673325410776206"/>
        </c:manualLayout>
      </c:layout>
      <c:barChart>
        <c:barDir val="col"/>
        <c:grouping val="clustered"/>
        <c:varyColors val="0"/>
        <c:ser>
          <c:idx val="0"/>
          <c:order val="0"/>
          <c:tx>
            <c:strRef>
              <c:f>Sheet1!$L$1</c:f>
              <c:strCache>
                <c:ptCount val="1"/>
                <c:pt idx="0">
                  <c:v>Equity Score</c:v>
                </c:pt>
              </c:strCache>
            </c:strRef>
          </c:tx>
          <c:spPr>
            <a:solidFill>
              <a:srgbClr val="968C8C"/>
            </a:solidFill>
            <a:ln>
              <a:noFill/>
            </a:ln>
            <a:effectLst/>
          </c:spPr>
          <c:invertIfNegative val="0"/>
          <c:dPt>
            <c:idx val="3"/>
            <c:invertIfNegative val="0"/>
            <c:bubble3D val="0"/>
            <c:spPr>
              <a:solidFill>
                <a:srgbClr val="94B6D2"/>
              </a:solidFill>
              <a:ln>
                <a:noFill/>
              </a:ln>
              <a:effectLst/>
            </c:spPr>
            <c:extLst>
              <c:ext xmlns:c16="http://schemas.microsoft.com/office/drawing/2014/chart" uri="{C3380CC4-5D6E-409C-BE32-E72D297353CC}">
                <c16:uniqueId val="{00000001-8FBD-4B27-B36D-5ED988B7C49E}"/>
              </c:ext>
            </c:extLst>
          </c:dPt>
          <c:dLbls>
            <c:dLbl>
              <c:idx val="3"/>
              <c:spPr>
                <a:noFill/>
                <a:ln w="15875">
                  <a:solidFill>
                    <a:srgbClr val="94B6D2"/>
                  </a:solidFill>
                  <a:prstDash val="solid"/>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8FBD-4B27-B36D-5ED988B7C49E}"/>
                </c:ext>
              </c:extLst>
            </c:dLbl>
            <c:spPr>
              <a:noFill/>
              <a:ln w="15875">
                <a:solidFill>
                  <a:sysClr val="window" lastClr="FFFFFF"/>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Sheet1!$D$2:$D$41</c:f>
              <c:numCache>
                <c:formatCode>General</c:formatCode>
                <c:ptCount val="4"/>
                <c:pt idx="0">
                  <c:v>2016</c:v>
                </c:pt>
                <c:pt idx="1">
                  <c:v>2017</c:v>
                </c:pt>
                <c:pt idx="2">
                  <c:v>2018</c:v>
                </c:pt>
                <c:pt idx="3">
                  <c:v>2019</c:v>
                </c:pt>
              </c:numCache>
            </c:numRef>
          </c:cat>
          <c:val>
            <c:numRef>
              <c:f>Sheet1!$L$2:$L$41</c:f>
              <c:numCache>
                <c:formatCode>General</c:formatCode>
                <c:ptCount val="4"/>
                <c:pt idx="0">
                  <c:v>51</c:v>
                </c:pt>
                <c:pt idx="1">
                  <c:v>43</c:v>
                </c:pt>
                <c:pt idx="2">
                  <c:v>39</c:v>
                </c:pt>
                <c:pt idx="3">
                  <c:v>40</c:v>
                </c:pt>
              </c:numCache>
            </c:numRef>
          </c:val>
          <c:extLst>
            <c:ext xmlns:c16="http://schemas.microsoft.com/office/drawing/2014/chart" uri="{C3380CC4-5D6E-409C-BE32-E72D297353CC}">
              <c16:uniqueId val="{00000002-8FBD-4B27-B36D-5ED988B7C49E}"/>
            </c:ext>
          </c:extLst>
        </c:ser>
        <c:dLbls>
          <c:showLegendKey val="0"/>
          <c:showVal val="0"/>
          <c:showCatName val="0"/>
          <c:showSerName val="0"/>
          <c:showPercent val="0"/>
          <c:showBubbleSize val="0"/>
        </c:dLbls>
        <c:gapWidth val="219"/>
        <c:overlap val="-27"/>
        <c:axId val="1404384719"/>
        <c:axId val="1404386383"/>
      </c:barChart>
      <c:catAx>
        <c:axId val="1404384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ysDot"/>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04386383"/>
        <c:crosses val="autoZero"/>
        <c:auto val="1"/>
        <c:lblAlgn val="ctr"/>
        <c:lblOffset val="100"/>
        <c:noMultiLvlLbl val="0"/>
      </c:catAx>
      <c:valAx>
        <c:axId val="1404386383"/>
        <c:scaling>
          <c:orientation val="minMax"/>
        </c:scaling>
        <c:delete val="1"/>
        <c:axPos val="l"/>
        <c:numFmt formatCode="General" sourceLinked="1"/>
        <c:majorTickMark val="none"/>
        <c:minorTickMark val="none"/>
        <c:tickLblPos val="nextTo"/>
        <c:crossAx val="14043847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58B8EB65-FCB1-492D-96F1-1EEFDB36395A}" type="datetimeFigureOut">
              <a:rPr lang="en-US" smtClean="0"/>
              <a:t>1/24/2023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628B7C37-3688-416D-8869-513F3AB67DF6}" type="slidenum">
              <a:rPr lang="en-US" smtClean="0"/>
              <a:t>‹#›</a:t>
            </a:fld>
            <a:endParaRPr lang="en-US"/>
          </a:p>
        </p:txBody>
      </p:sp>
    </p:spTree>
    <p:extLst>
      <p:ext uri="{BB962C8B-B14F-4D97-AF65-F5344CB8AC3E}">
        <p14:creationId xmlns:p14="http://schemas.microsoft.com/office/powerpoint/2010/main" val="26792278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272A57C-5FAA-4E66-BDD9-A79C3D547D7C}" type="datetimeFigureOut">
              <a:rPr lang="en-US" smtClean="0"/>
              <a:t>1/24/2023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F19303DE-3E45-4DD3-9505-92EF4803EF97}" type="slidenum">
              <a:rPr lang="en-US" smtClean="0"/>
              <a:t>‹#›</a:t>
            </a:fld>
            <a:endParaRPr lang="en-US"/>
          </a:p>
        </p:txBody>
      </p:sp>
    </p:spTree>
    <p:extLst>
      <p:ext uri="{BB962C8B-B14F-4D97-AF65-F5344CB8AC3E}">
        <p14:creationId xmlns:p14="http://schemas.microsoft.com/office/powerpoint/2010/main" val="587102967"/>
      </p:ext>
    </p:extLst>
  </p:cSld>
  <p:clrMap bg1="lt1" tx1="dk1" bg2="lt2" tx2="dk2" accent1="accent1" accent2="accent2" accent3="accent3" accent4="accent4" accent5="accent5" accent6="accent6" hlink="hlink" folHlink="folHlink"/>
  <p:notesStyle>
    <a:lvl1pPr marL="114300" indent="-114300" algn="l" defTabSz="914400" rtl="0" eaLnBrk="1" latinLnBrk="0" hangingPunct="1">
      <a:lnSpc>
        <a:spcPct val="110000"/>
      </a:lnSpc>
      <a:spcBef>
        <a:spcPts val="300"/>
      </a:spcBef>
      <a:buFont typeface="Arial" panose="020B0604020202020204" pitchFamily="34" charset="0"/>
      <a:buChar char="•"/>
      <a:defRPr sz="1200" kern="1200">
        <a:solidFill>
          <a:schemeClr val="tx1"/>
        </a:solidFill>
        <a:latin typeface="+mn-lt"/>
        <a:ea typeface="+mn-ea"/>
        <a:cs typeface="+mn-cs"/>
      </a:defRPr>
    </a:lvl1pPr>
    <a:lvl2pPr marL="228600" indent="-114300" algn="l" defTabSz="914400" rtl="0" eaLnBrk="1" latinLnBrk="0" hangingPunct="1">
      <a:lnSpc>
        <a:spcPct val="100000"/>
      </a:lnSpc>
      <a:spcBef>
        <a:spcPts val="300"/>
      </a:spcBef>
      <a:buFont typeface="Arial" panose="020B0604020202020204" pitchFamily="34" charset="0"/>
      <a:buChar char="•"/>
      <a:defRPr sz="1100" kern="1200">
        <a:solidFill>
          <a:schemeClr val="tx1"/>
        </a:solidFill>
        <a:latin typeface="+mn-lt"/>
        <a:ea typeface="+mn-ea"/>
        <a:cs typeface="+mn-cs"/>
      </a:defRPr>
    </a:lvl2pPr>
    <a:lvl3pPr marL="342900" indent="-114300" algn="l" defTabSz="914400" rtl="0" eaLnBrk="1" latinLnBrk="0" hangingPunct="1">
      <a:lnSpc>
        <a:spcPct val="95000"/>
      </a:lnSpc>
      <a:spcBef>
        <a:spcPts val="300"/>
      </a:spcBef>
      <a:buFont typeface="Arial" panose="020B0604020202020204" pitchFamily="34" charset="0"/>
      <a:buChar char="•"/>
      <a:defRPr sz="1100" kern="1200">
        <a:solidFill>
          <a:schemeClr val="tx1"/>
        </a:solidFill>
        <a:latin typeface="+mn-lt"/>
        <a:ea typeface="+mn-ea"/>
        <a:cs typeface="+mn-cs"/>
      </a:defRPr>
    </a:lvl3pPr>
    <a:lvl4pPr marL="457200" indent="-114300" algn="l" defTabSz="914400" rtl="0" eaLnBrk="1" latinLnBrk="0" hangingPunct="1">
      <a:lnSpc>
        <a:spcPct val="95000"/>
      </a:lnSpc>
      <a:spcBef>
        <a:spcPts val="300"/>
      </a:spcBef>
      <a:buFont typeface="Arial" panose="020B0604020202020204" pitchFamily="34" charset="0"/>
      <a:buChar char="•"/>
      <a:defRPr sz="1100" kern="1200">
        <a:solidFill>
          <a:schemeClr val="tx1"/>
        </a:solidFill>
        <a:latin typeface="+mn-lt"/>
        <a:ea typeface="+mn-ea"/>
        <a:cs typeface="+mn-cs"/>
      </a:defRPr>
    </a:lvl4pPr>
    <a:lvl5pPr marL="571500" indent="-114300" algn="l" defTabSz="914400" rtl="0" eaLnBrk="1" latinLnBrk="0" hangingPunct="1">
      <a:lnSpc>
        <a:spcPct val="95000"/>
      </a:lnSpc>
      <a:spcBef>
        <a:spcPts val="300"/>
      </a:spcBef>
      <a:buFont typeface="Arial" panose="020B0604020202020204" pitchFamily="34" charset="0"/>
      <a:buChar char="•"/>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1" y="358926"/>
            <a:ext cx="4866908" cy="2742289"/>
          </a:xfrm>
        </p:spPr>
        <p:txBody>
          <a:bodyPr/>
          <a:lstStyle>
            <a:lvl1pPr>
              <a:lnSpc>
                <a:spcPct val="90000"/>
              </a:lnSpc>
              <a:defRPr sz="4950" kern="100" cap="all" spc="-150" baseline="0">
                <a:solidFill>
                  <a:schemeClr val="bg1"/>
                </a:solidFill>
              </a:defRPr>
            </a:lvl1pPr>
          </a:lstStyle>
          <a:p>
            <a:r>
              <a:rPr lang="en-US" dirty="0"/>
              <a:t>add </a:t>
            </a:r>
            <a:r>
              <a:rPr lang="en-US" dirty="0" err="1"/>
              <a:t>slidedoc</a:t>
            </a:r>
            <a:r>
              <a:rPr lang="en-US" dirty="0"/>
              <a:t> title</a:t>
            </a:r>
          </a:p>
        </p:txBody>
      </p:sp>
      <p:sp>
        <p:nvSpPr>
          <p:cNvPr id="60" name="Text Placeholder 59"/>
          <p:cNvSpPr>
            <a:spLocks noGrp="1"/>
          </p:cNvSpPr>
          <p:nvPr>
            <p:ph type="body" sz="quarter" idx="10"/>
          </p:nvPr>
        </p:nvSpPr>
        <p:spPr>
          <a:xfrm>
            <a:off x="457201" y="3496727"/>
            <a:ext cx="1497013" cy="2512484"/>
          </a:xfrm>
        </p:spPr>
        <p:txBody>
          <a:bodyPr anchor="b"/>
          <a:lstStyle>
            <a:lvl1pPr>
              <a:lnSpc>
                <a:spcPct val="100000"/>
              </a:lnSpc>
              <a:defRPr sz="975">
                <a:solidFill>
                  <a:schemeClr val="tx2"/>
                </a:solidFill>
              </a:defRPr>
            </a:lvl1pPr>
            <a:lvl2pPr>
              <a:defRPr b="1"/>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3" name="Text Placeholder 59"/>
          <p:cNvSpPr>
            <a:spLocks noGrp="1"/>
          </p:cNvSpPr>
          <p:nvPr>
            <p:ph type="body" sz="quarter" idx="11"/>
          </p:nvPr>
        </p:nvSpPr>
        <p:spPr>
          <a:xfrm>
            <a:off x="5509345" y="5181600"/>
            <a:ext cx="1497013" cy="1022351"/>
          </a:xfrm>
        </p:spPr>
        <p:txBody>
          <a:bodyPr anchor="b"/>
          <a:lstStyle>
            <a:lvl1pPr algn="r">
              <a:lnSpc>
                <a:spcPct val="100000"/>
              </a:lnSpc>
              <a:defRPr sz="975" b="1">
                <a:solidFill>
                  <a:schemeClr val="bg1"/>
                </a:solidFill>
              </a:defRPr>
            </a:lvl1pPr>
            <a:lvl2pPr>
              <a:defRPr b="1"/>
            </a:lvl2pPr>
          </a:lstStyle>
          <a:p>
            <a:pPr lvl="0"/>
            <a:r>
              <a:rPr lang="en-US"/>
              <a:t>Edit Master text styles</a:t>
            </a:r>
          </a:p>
        </p:txBody>
      </p:sp>
      <p:sp>
        <p:nvSpPr>
          <p:cNvPr id="64" name="Text Placeholder 59"/>
          <p:cNvSpPr>
            <a:spLocks noGrp="1"/>
          </p:cNvSpPr>
          <p:nvPr>
            <p:ph type="body" sz="quarter" idx="12"/>
          </p:nvPr>
        </p:nvSpPr>
        <p:spPr>
          <a:xfrm>
            <a:off x="7189788" y="5181600"/>
            <a:ext cx="1497013" cy="1022351"/>
          </a:xfrm>
        </p:spPr>
        <p:txBody>
          <a:bodyPr anchor="b"/>
          <a:lstStyle>
            <a:lvl1pPr algn="r">
              <a:lnSpc>
                <a:spcPct val="100000"/>
              </a:lnSpc>
              <a:defRPr sz="975" b="1">
                <a:solidFill>
                  <a:schemeClr val="bg1"/>
                </a:solidFill>
              </a:defRPr>
            </a:lvl1pPr>
            <a:lvl2pPr>
              <a:defRPr b="1"/>
            </a:lvl2pPr>
          </a:lstStyle>
          <a:p>
            <a:pPr lvl="0"/>
            <a:r>
              <a:rPr lang="en-US"/>
              <a:t>Edit Master text styles</a:t>
            </a:r>
          </a:p>
        </p:txBody>
      </p:sp>
    </p:spTree>
    <p:extLst>
      <p:ext uri="{BB962C8B-B14F-4D97-AF65-F5344CB8AC3E}">
        <p14:creationId xmlns:p14="http://schemas.microsoft.com/office/powerpoint/2010/main" val="2809861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Hal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4" name="Content Placeholder 2"/>
          <p:cNvSpPr>
            <a:spLocks noGrp="1"/>
          </p:cNvSpPr>
          <p:nvPr>
            <p:ph idx="1"/>
          </p:nvPr>
        </p:nvSpPr>
        <p:spPr>
          <a:xfrm>
            <a:off x="3827586" y="3429000"/>
            <a:ext cx="2321755" cy="2749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0"/>
          </p:nvPr>
        </p:nvSpPr>
        <p:spPr>
          <a:xfrm>
            <a:off x="6353908" y="3429000"/>
            <a:ext cx="2332892" cy="2749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1"/>
          </p:nvPr>
        </p:nvSpPr>
        <p:spPr>
          <a:xfrm>
            <a:off x="1301263" y="3429000"/>
            <a:ext cx="2321755" cy="2749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4619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43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hapter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848102"/>
            <a:ext cx="4229100" cy="1271887"/>
          </a:xfrm>
        </p:spPr>
        <p:txBody>
          <a:bodyPr>
            <a:spAutoFit/>
          </a:bodyPr>
          <a:lstStyle>
            <a:lvl1pPr>
              <a:defRPr sz="4350" kern="100" spc="-15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1870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4" name="Group 3"/>
          <p:cNvGrpSpPr/>
          <p:nvPr userDrawn="1"/>
        </p:nvGrpSpPr>
        <p:grpSpPr>
          <a:xfrm>
            <a:off x="0" y="0"/>
            <a:ext cx="9144000" cy="6858000"/>
            <a:chOff x="0" y="0"/>
            <a:chExt cx="9144000" cy="6858000"/>
          </a:xfrm>
        </p:grpSpPr>
        <p:cxnSp>
          <p:nvCxnSpPr>
            <p:cNvPr id="49" name="Straight Connector 48"/>
            <p:cNvCxnSpPr/>
            <p:nvPr userDrawn="1"/>
          </p:nvCxnSpPr>
          <p:spPr>
            <a:xfrm>
              <a:off x="457200"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8686800"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1113726"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1300622"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1954396"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2143050"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2796824"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2990753"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3639252"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3829078"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4478749"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4670334"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5324108"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5512762"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6166536"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6355190"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7008964"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7197618"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7851392"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8040049"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0" y="457200"/>
              <a:ext cx="91440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0" y="685800"/>
              <a:ext cx="91440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0" y="6178550"/>
              <a:ext cx="91440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0" y="6407150"/>
              <a:ext cx="91440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flipH="1">
              <a:off x="0" y="3429000"/>
              <a:ext cx="91440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1577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ver Pag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358924"/>
            <a:ext cx="4866908" cy="2742289"/>
          </a:xfrm>
        </p:spPr>
        <p:txBody>
          <a:bodyPr/>
          <a:lstStyle>
            <a:lvl1pPr>
              <a:lnSpc>
                <a:spcPct val="90000"/>
              </a:lnSpc>
              <a:defRPr sz="6600" kern="100" cap="all" spc="-200" baseline="0">
                <a:solidFill>
                  <a:schemeClr val="bg1"/>
                </a:solidFill>
              </a:defRPr>
            </a:lvl1pPr>
          </a:lstStyle>
          <a:p>
            <a:r>
              <a:rPr lang="en-US" dirty="0"/>
              <a:t>add </a:t>
            </a:r>
            <a:r>
              <a:rPr lang="en-US" dirty="0" err="1"/>
              <a:t>slidedoc</a:t>
            </a:r>
            <a:r>
              <a:rPr lang="en-US" dirty="0"/>
              <a:t> title</a:t>
            </a:r>
          </a:p>
        </p:txBody>
      </p:sp>
      <p:sp>
        <p:nvSpPr>
          <p:cNvPr id="60" name="Text Placeholder 59"/>
          <p:cNvSpPr>
            <a:spLocks noGrp="1"/>
          </p:cNvSpPr>
          <p:nvPr>
            <p:ph type="body" sz="quarter" idx="10"/>
          </p:nvPr>
        </p:nvSpPr>
        <p:spPr>
          <a:xfrm>
            <a:off x="457200" y="3496727"/>
            <a:ext cx="1497013" cy="2512484"/>
          </a:xfrm>
        </p:spPr>
        <p:txBody>
          <a:bodyPr anchor="b"/>
          <a:lstStyle>
            <a:lvl1pPr>
              <a:lnSpc>
                <a:spcPct val="100000"/>
              </a:lnSpc>
              <a:defRPr sz="1300">
                <a:solidFill>
                  <a:schemeClr val="tx2"/>
                </a:solidFill>
              </a:defRPr>
            </a:lvl1pPr>
            <a:lvl2pPr>
              <a:defRPr b="1"/>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3" name="Text Placeholder 59"/>
          <p:cNvSpPr>
            <a:spLocks noGrp="1"/>
          </p:cNvSpPr>
          <p:nvPr>
            <p:ph type="body" sz="quarter" idx="11"/>
          </p:nvPr>
        </p:nvSpPr>
        <p:spPr>
          <a:xfrm>
            <a:off x="5509344" y="5181598"/>
            <a:ext cx="1497013" cy="1022351"/>
          </a:xfrm>
        </p:spPr>
        <p:txBody>
          <a:bodyPr anchor="b"/>
          <a:lstStyle>
            <a:lvl1pPr algn="r">
              <a:lnSpc>
                <a:spcPct val="100000"/>
              </a:lnSpc>
              <a:defRPr sz="1300" b="1">
                <a:solidFill>
                  <a:schemeClr val="bg1"/>
                </a:solidFill>
              </a:defRPr>
            </a:lvl1pPr>
            <a:lvl2pPr>
              <a:defRPr b="1"/>
            </a:lvl2pPr>
          </a:lstStyle>
          <a:p>
            <a:pPr lvl="0"/>
            <a:r>
              <a:rPr lang="en-US"/>
              <a:t>Edit Master text styles</a:t>
            </a:r>
          </a:p>
        </p:txBody>
      </p:sp>
      <p:sp>
        <p:nvSpPr>
          <p:cNvPr id="64" name="Text Placeholder 59"/>
          <p:cNvSpPr>
            <a:spLocks noGrp="1"/>
          </p:cNvSpPr>
          <p:nvPr>
            <p:ph type="body" sz="quarter" idx="12"/>
          </p:nvPr>
        </p:nvSpPr>
        <p:spPr>
          <a:xfrm>
            <a:off x="7189787" y="5181598"/>
            <a:ext cx="1497013" cy="1022351"/>
          </a:xfrm>
        </p:spPr>
        <p:txBody>
          <a:bodyPr anchor="b"/>
          <a:lstStyle>
            <a:lvl1pPr algn="r">
              <a:lnSpc>
                <a:spcPct val="100000"/>
              </a:lnSpc>
              <a:defRPr sz="1300" b="1">
                <a:solidFill>
                  <a:schemeClr val="bg1"/>
                </a:solidFill>
              </a:defRPr>
            </a:lvl1pPr>
            <a:lvl2pPr>
              <a:defRPr b="1"/>
            </a:lvl2pPr>
          </a:lstStyle>
          <a:p>
            <a:pPr lvl="0"/>
            <a:r>
              <a:rPr lang="en-US"/>
              <a:t>Edit Master text styles</a:t>
            </a:r>
          </a:p>
        </p:txBody>
      </p:sp>
    </p:spTree>
    <p:extLst>
      <p:ext uri="{BB962C8B-B14F-4D97-AF65-F5344CB8AC3E}">
        <p14:creationId xmlns:p14="http://schemas.microsoft.com/office/powerpoint/2010/main" val="38931088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1 Half">
    <p:spTree>
      <p:nvGrpSpPr>
        <p:cNvPr id="1" name=""/>
        <p:cNvGrpSpPr/>
        <p:nvPr/>
      </p:nvGrpSpPr>
      <p:grpSpPr>
        <a:xfrm>
          <a:off x="0" y="0"/>
          <a:ext cx="0" cy="0"/>
          <a:chOff x="0" y="0"/>
          <a:chExt cx="0" cy="0"/>
        </a:xfrm>
      </p:grpSpPr>
      <p:sp>
        <p:nvSpPr>
          <p:cNvPr id="3" name="Content Placeholder 2"/>
          <p:cNvSpPr>
            <a:spLocks noGrp="1"/>
          </p:cNvSpPr>
          <p:nvPr>
            <p:ph idx="1"/>
          </p:nvPr>
        </p:nvSpPr>
        <p:spPr>
          <a:xfrm>
            <a:off x="3827585" y="3429000"/>
            <a:ext cx="4859215" cy="2749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2CB20ACB-AB84-5A45-B7FB-70067D6583D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2238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able of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3182052" cy="1228028"/>
          </a:xfrm>
        </p:spPr>
        <p:txBody>
          <a:bodyPr/>
          <a:lstStyle/>
          <a:p>
            <a:r>
              <a:rPr lang="en-US"/>
              <a:t>Click to edit Master title style</a:t>
            </a:r>
          </a:p>
        </p:txBody>
      </p:sp>
      <p:sp>
        <p:nvSpPr>
          <p:cNvPr id="34" name="Text Placeholder 33"/>
          <p:cNvSpPr>
            <a:spLocks noGrp="1"/>
          </p:cNvSpPr>
          <p:nvPr>
            <p:ph type="body" sz="quarter" idx="10" hasCustomPrompt="1"/>
          </p:nvPr>
        </p:nvSpPr>
        <p:spPr>
          <a:xfrm>
            <a:off x="457200" y="2319870"/>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37" name="Text Placeholder 36"/>
          <p:cNvSpPr>
            <a:spLocks noGrp="1"/>
          </p:cNvSpPr>
          <p:nvPr>
            <p:ph type="body" sz="quarter" idx="11"/>
          </p:nvPr>
        </p:nvSpPr>
        <p:spPr>
          <a:xfrm>
            <a:off x="3829050" y="685800"/>
            <a:ext cx="4857750" cy="12280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33"/>
          <p:cNvSpPr>
            <a:spLocks noGrp="1"/>
          </p:cNvSpPr>
          <p:nvPr>
            <p:ph type="body" sz="quarter" idx="12" hasCustomPrompt="1"/>
          </p:nvPr>
        </p:nvSpPr>
        <p:spPr>
          <a:xfrm>
            <a:off x="2140347" y="2319870"/>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40" name="Text Placeholder 33"/>
          <p:cNvSpPr>
            <a:spLocks noGrp="1"/>
          </p:cNvSpPr>
          <p:nvPr>
            <p:ph type="body" sz="quarter" idx="13" hasCustomPrompt="1"/>
          </p:nvPr>
        </p:nvSpPr>
        <p:spPr>
          <a:xfrm>
            <a:off x="3823494" y="2319870"/>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42" name="Text Placeholder 33"/>
          <p:cNvSpPr>
            <a:spLocks noGrp="1"/>
          </p:cNvSpPr>
          <p:nvPr>
            <p:ph type="body" sz="quarter" idx="14" hasCustomPrompt="1"/>
          </p:nvPr>
        </p:nvSpPr>
        <p:spPr>
          <a:xfrm>
            <a:off x="5506641" y="2319870"/>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44" name="Text Placeholder 33"/>
          <p:cNvSpPr>
            <a:spLocks noGrp="1"/>
          </p:cNvSpPr>
          <p:nvPr>
            <p:ph type="body" sz="quarter" idx="15" hasCustomPrompt="1"/>
          </p:nvPr>
        </p:nvSpPr>
        <p:spPr>
          <a:xfrm>
            <a:off x="7189787" y="2319870"/>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25" name="Text Placeholder 33"/>
          <p:cNvSpPr>
            <a:spLocks noGrp="1"/>
          </p:cNvSpPr>
          <p:nvPr>
            <p:ph type="body" sz="quarter" idx="21" hasCustomPrompt="1"/>
          </p:nvPr>
        </p:nvSpPr>
        <p:spPr>
          <a:xfrm>
            <a:off x="457200" y="2228136"/>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26" name="Text Placeholder 33"/>
          <p:cNvSpPr>
            <a:spLocks noGrp="1"/>
          </p:cNvSpPr>
          <p:nvPr>
            <p:ph type="body" sz="quarter" idx="22" hasCustomPrompt="1"/>
          </p:nvPr>
        </p:nvSpPr>
        <p:spPr>
          <a:xfrm>
            <a:off x="2140347" y="2228136"/>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27" name="Text Placeholder 33"/>
          <p:cNvSpPr>
            <a:spLocks noGrp="1"/>
          </p:cNvSpPr>
          <p:nvPr>
            <p:ph type="body" sz="quarter" idx="23" hasCustomPrompt="1"/>
          </p:nvPr>
        </p:nvSpPr>
        <p:spPr>
          <a:xfrm>
            <a:off x="3823494" y="2228136"/>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28" name="Text Placeholder 33"/>
          <p:cNvSpPr>
            <a:spLocks noGrp="1"/>
          </p:cNvSpPr>
          <p:nvPr>
            <p:ph type="body" sz="quarter" idx="24" hasCustomPrompt="1"/>
          </p:nvPr>
        </p:nvSpPr>
        <p:spPr>
          <a:xfrm>
            <a:off x="5506641" y="2228136"/>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29" name="Text Placeholder 33"/>
          <p:cNvSpPr>
            <a:spLocks noGrp="1"/>
          </p:cNvSpPr>
          <p:nvPr>
            <p:ph type="body" sz="quarter" idx="25" hasCustomPrompt="1"/>
          </p:nvPr>
        </p:nvSpPr>
        <p:spPr>
          <a:xfrm>
            <a:off x="7189787" y="2228136"/>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71" name="Text Placeholder 33"/>
          <p:cNvSpPr>
            <a:spLocks noGrp="1"/>
          </p:cNvSpPr>
          <p:nvPr>
            <p:ph type="body" sz="quarter" idx="31" hasCustomPrompt="1"/>
          </p:nvPr>
        </p:nvSpPr>
        <p:spPr>
          <a:xfrm>
            <a:off x="457200" y="4428069"/>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72" name="Text Placeholder 33"/>
          <p:cNvSpPr>
            <a:spLocks noGrp="1"/>
          </p:cNvSpPr>
          <p:nvPr>
            <p:ph type="body" sz="quarter" idx="32" hasCustomPrompt="1"/>
          </p:nvPr>
        </p:nvSpPr>
        <p:spPr>
          <a:xfrm>
            <a:off x="2140347" y="4428069"/>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73" name="Text Placeholder 33"/>
          <p:cNvSpPr>
            <a:spLocks noGrp="1"/>
          </p:cNvSpPr>
          <p:nvPr>
            <p:ph type="body" sz="quarter" idx="33" hasCustomPrompt="1"/>
          </p:nvPr>
        </p:nvSpPr>
        <p:spPr>
          <a:xfrm>
            <a:off x="3823494" y="4428069"/>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74" name="Text Placeholder 33"/>
          <p:cNvSpPr>
            <a:spLocks noGrp="1"/>
          </p:cNvSpPr>
          <p:nvPr>
            <p:ph type="body" sz="quarter" idx="34" hasCustomPrompt="1"/>
          </p:nvPr>
        </p:nvSpPr>
        <p:spPr>
          <a:xfrm>
            <a:off x="5506641" y="4428069"/>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75" name="Text Placeholder 33"/>
          <p:cNvSpPr>
            <a:spLocks noGrp="1"/>
          </p:cNvSpPr>
          <p:nvPr>
            <p:ph type="body" sz="quarter" idx="35" hasCustomPrompt="1"/>
          </p:nvPr>
        </p:nvSpPr>
        <p:spPr>
          <a:xfrm>
            <a:off x="7189787" y="4428069"/>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76" name="Text Placeholder 33"/>
          <p:cNvSpPr>
            <a:spLocks noGrp="1"/>
          </p:cNvSpPr>
          <p:nvPr>
            <p:ph type="body" sz="quarter" idx="36" hasCustomPrompt="1"/>
          </p:nvPr>
        </p:nvSpPr>
        <p:spPr>
          <a:xfrm>
            <a:off x="457200" y="4336335"/>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77" name="Text Placeholder 33"/>
          <p:cNvSpPr>
            <a:spLocks noGrp="1"/>
          </p:cNvSpPr>
          <p:nvPr>
            <p:ph type="body" sz="quarter" idx="37" hasCustomPrompt="1"/>
          </p:nvPr>
        </p:nvSpPr>
        <p:spPr>
          <a:xfrm>
            <a:off x="2140347" y="4336335"/>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78" name="Text Placeholder 33"/>
          <p:cNvSpPr>
            <a:spLocks noGrp="1"/>
          </p:cNvSpPr>
          <p:nvPr>
            <p:ph type="body" sz="quarter" idx="38" hasCustomPrompt="1"/>
          </p:nvPr>
        </p:nvSpPr>
        <p:spPr>
          <a:xfrm>
            <a:off x="3823494" y="4336335"/>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79" name="Text Placeholder 33"/>
          <p:cNvSpPr>
            <a:spLocks noGrp="1"/>
          </p:cNvSpPr>
          <p:nvPr>
            <p:ph type="body" sz="quarter" idx="39" hasCustomPrompt="1"/>
          </p:nvPr>
        </p:nvSpPr>
        <p:spPr>
          <a:xfrm>
            <a:off x="5506641" y="4336335"/>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80" name="Text Placeholder 33"/>
          <p:cNvSpPr>
            <a:spLocks noGrp="1"/>
          </p:cNvSpPr>
          <p:nvPr>
            <p:ph type="body" sz="quarter" idx="40" hasCustomPrompt="1"/>
          </p:nvPr>
        </p:nvSpPr>
        <p:spPr>
          <a:xfrm>
            <a:off x="7189787" y="4336335"/>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Tree>
    <p:extLst>
      <p:ext uri="{BB962C8B-B14F-4D97-AF65-F5344CB8AC3E}">
        <p14:creationId xmlns:p14="http://schemas.microsoft.com/office/powerpoint/2010/main" val="30138220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Chapter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848100"/>
            <a:ext cx="4229100" cy="2543773"/>
          </a:xfrm>
        </p:spPr>
        <p:txBody>
          <a:bodyPr>
            <a:spAutoFit/>
          </a:bodyPr>
          <a:lstStyle>
            <a:lvl1pPr>
              <a:defRPr sz="5800" kern="100" spc="-2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951800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2 Hal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2"/>
          <p:cNvSpPr>
            <a:spLocks noGrp="1"/>
          </p:cNvSpPr>
          <p:nvPr>
            <p:ph idx="1"/>
          </p:nvPr>
        </p:nvSpPr>
        <p:spPr>
          <a:xfrm>
            <a:off x="3827585" y="3429000"/>
            <a:ext cx="2321755" cy="2749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0"/>
          </p:nvPr>
        </p:nvSpPr>
        <p:spPr>
          <a:xfrm>
            <a:off x="6353908" y="3429000"/>
            <a:ext cx="2332892" cy="2749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45739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827585" y="685800"/>
            <a:ext cx="2321755" cy="5492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Content Placeholder 2"/>
          <p:cNvSpPr>
            <a:spLocks noGrp="1"/>
          </p:cNvSpPr>
          <p:nvPr>
            <p:ph idx="10"/>
          </p:nvPr>
        </p:nvSpPr>
        <p:spPr>
          <a:xfrm>
            <a:off x="6353908" y="685800"/>
            <a:ext cx="2332892" cy="5492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5279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3182052" cy="1228028"/>
          </a:xfrm>
        </p:spPr>
        <p:txBody>
          <a:bodyPr/>
          <a:lstStyle/>
          <a:p>
            <a:r>
              <a:rPr lang="en-US"/>
              <a:t>Click to edit Master title style</a:t>
            </a:r>
          </a:p>
        </p:txBody>
      </p:sp>
      <p:sp>
        <p:nvSpPr>
          <p:cNvPr id="34" name="Text Placeholder 33"/>
          <p:cNvSpPr>
            <a:spLocks noGrp="1"/>
          </p:cNvSpPr>
          <p:nvPr>
            <p:ph type="body" sz="quarter" idx="10" hasCustomPrompt="1"/>
          </p:nvPr>
        </p:nvSpPr>
        <p:spPr>
          <a:xfrm>
            <a:off x="457201" y="2319872"/>
            <a:ext cx="1497013" cy="1083733"/>
          </a:xfrm>
        </p:spPr>
        <p:txBody>
          <a:bodyPr/>
          <a:lstStyle>
            <a:lvl1pPr>
              <a:buNone/>
              <a:defRPr sz="4950" b="1" i="0" spc="-225">
                <a:solidFill>
                  <a:schemeClr val="accent5"/>
                </a:solidFill>
                <a:latin typeface="+mj-lt"/>
              </a:defRPr>
            </a:lvl1pPr>
            <a:lvl2pPr>
              <a:buNone/>
              <a:defRPr/>
            </a:lvl2pPr>
            <a:lvl3pPr>
              <a:buNone/>
              <a:defRPr/>
            </a:lvl3pPr>
            <a:lvl4pPr marL="0" indent="0">
              <a:buNone/>
              <a:defRPr/>
            </a:lvl4pPr>
            <a:lvl5pPr marL="128588" indent="0">
              <a:buNone/>
              <a:defRPr/>
            </a:lvl5pPr>
          </a:lstStyle>
          <a:p>
            <a:pPr lvl="0"/>
            <a:r>
              <a:rPr lang="en-US" dirty="0"/>
              <a:t>##</a:t>
            </a:r>
          </a:p>
        </p:txBody>
      </p:sp>
      <p:sp>
        <p:nvSpPr>
          <p:cNvPr id="37" name="Text Placeholder 36"/>
          <p:cNvSpPr>
            <a:spLocks noGrp="1"/>
          </p:cNvSpPr>
          <p:nvPr>
            <p:ph type="body" sz="quarter" idx="11"/>
          </p:nvPr>
        </p:nvSpPr>
        <p:spPr>
          <a:xfrm>
            <a:off x="3829050" y="685800"/>
            <a:ext cx="4857750" cy="12280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33"/>
          <p:cNvSpPr>
            <a:spLocks noGrp="1"/>
          </p:cNvSpPr>
          <p:nvPr>
            <p:ph type="body" sz="quarter" idx="12" hasCustomPrompt="1"/>
          </p:nvPr>
        </p:nvSpPr>
        <p:spPr>
          <a:xfrm>
            <a:off x="2140348" y="2319872"/>
            <a:ext cx="1497013" cy="1083733"/>
          </a:xfrm>
        </p:spPr>
        <p:txBody>
          <a:bodyPr/>
          <a:lstStyle>
            <a:lvl1pPr>
              <a:buNone/>
              <a:defRPr sz="4950" b="1" i="0" spc="-225">
                <a:solidFill>
                  <a:schemeClr val="accent5"/>
                </a:solidFill>
                <a:latin typeface="+mj-lt"/>
              </a:defRPr>
            </a:lvl1pPr>
            <a:lvl2pPr>
              <a:buNone/>
              <a:defRPr/>
            </a:lvl2pPr>
            <a:lvl3pPr>
              <a:buNone/>
              <a:defRPr/>
            </a:lvl3pPr>
            <a:lvl4pPr marL="0" indent="0">
              <a:buNone/>
              <a:defRPr/>
            </a:lvl4pPr>
            <a:lvl5pPr marL="128588" indent="0">
              <a:buNone/>
              <a:defRPr/>
            </a:lvl5pPr>
          </a:lstStyle>
          <a:p>
            <a:pPr lvl="0"/>
            <a:r>
              <a:rPr lang="en-US" dirty="0"/>
              <a:t>##</a:t>
            </a:r>
          </a:p>
        </p:txBody>
      </p:sp>
      <p:sp>
        <p:nvSpPr>
          <p:cNvPr id="40" name="Text Placeholder 33"/>
          <p:cNvSpPr>
            <a:spLocks noGrp="1"/>
          </p:cNvSpPr>
          <p:nvPr>
            <p:ph type="body" sz="quarter" idx="13" hasCustomPrompt="1"/>
          </p:nvPr>
        </p:nvSpPr>
        <p:spPr>
          <a:xfrm>
            <a:off x="3823495" y="2319872"/>
            <a:ext cx="1497013" cy="1083733"/>
          </a:xfrm>
        </p:spPr>
        <p:txBody>
          <a:bodyPr/>
          <a:lstStyle>
            <a:lvl1pPr>
              <a:buNone/>
              <a:defRPr sz="4950" b="1" i="0" spc="-225">
                <a:solidFill>
                  <a:schemeClr val="accent5"/>
                </a:solidFill>
                <a:latin typeface="+mj-lt"/>
              </a:defRPr>
            </a:lvl1pPr>
            <a:lvl2pPr>
              <a:buNone/>
              <a:defRPr/>
            </a:lvl2pPr>
            <a:lvl3pPr>
              <a:buNone/>
              <a:defRPr/>
            </a:lvl3pPr>
            <a:lvl4pPr marL="0" indent="0">
              <a:buNone/>
              <a:defRPr/>
            </a:lvl4pPr>
            <a:lvl5pPr marL="128588" indent="0">
              <a:buNone/>
              <a:defRPr/>
            </a:lvl5pPr>
          </a:lstStyle>
          <a:p>
            <a:pPr lvl="0"/>
            <a:r>
              <a:rPr lang="en-US" dirty="0"/>
              <a:t>##</a:t>
            </a:r>
          </a:p>
        </p:txBody>
      </p:sp>
      <p:sp>
        <p:nvSpPr>
          <p:cNvPr id="42" name="Text Placeholder 33"/>
          <p:cNvSpPr>
            <a:spLocks noGrp="1"/>
          </p:cNvSpPr>
          <p:nvPr>
            <p:ph type="body" sz="quarter" idx="14" hasCustomPrompt="1"/>
          </p:nvPr>
        </p:nvSpPr>
        <p:spPr>
          <a:xfrm>
            <a:off x="5506642" y="2319872"/>
            <a:ext cx="1497013" cy="1083733"/>
          </a:xfrm>
        </p:spPr>
        <p:txBody>
          <a:bodyPr/>
          <a:lstStyle>
            <a:lvl1pPr>
              <a:buNone/>
              <a:defRPr sz="4950" b="1" i="0" spc="-225">
                <a:solidFill>
                  <a:schemeClr val="accent5"/>
                </a:solidFill>
                <a:latin typeface="+mj-lt"/>
              </a:defRPr>
            </a:lvl1pPr>
            <a:lvl2pPr>
              <a:buNone/>
              <a:defRPr/>
            </a:lvl2pPr>
            <a:lvl3pPr>
              <a:buNone/>
              <a:defRPr/>
            </a:lvl3pPr>
            <a:lvl4pPr marL="0" indent="0">
              <a:buNone/>
              <a:defRPr/>
            </a:lvl4pPr>
            <a:lvl5pPr marL="128588" indent="0">
              <a:buNone/>
              <a:defRPr/>
            </a:lvl5pPr>
          </a:lstStyle>
          <a:p>
            <a:pPr lvl="0"/>
            <a:r>
              <a:rPr lang="en-US" dirty="0"/>
              <a:t>##</a:t>
            </a:r>
          </a:p>
        </p:txBody>
      </p:sp>
      <p:sp>
        <p:nvSpPr>
          <p:cNvPr id="44" name="Text Placeholder 33"/>
          <p:cNvSpPr>
            <a:spLocks noGrp="1"/>
          </p:cNvSpPr>
          <p:nvPr>
            <p:ph type="body" sz="quarter" idx="15" hasCustomPrompt="1"/>
          </p:nvPr>
        </p:nvSpPr>
        <p:spPr>
          <a:xfrm>
            <a:off x="7189788" y="2319872"/>
            <a:ext cx="1497013" cy="1083733"/>
          </a:xfrm>
        </p:spPr>
        <p:txBody>
          <a:bodyPr/>
          <a:lstStyle>
            <a:lvl1pPr>
              <a:buNone/>
              <a:defRPr sz="4950" b="1" i="0" spc="-225">
                <a:solidFill>
                  <a:schemeClr val="accent5"/>
                </a:solidFill>
                <a:latin typeface="+mj-lt"/>
              </a:defRPr>
            </a:lvl1pPr>
            <a:lvl2pPr>
              <a:buNone/>
              <a:defRPr/>
            </a:lvl2pPr>
            <a:lvl3pPr>
              <a:buNone/>
              <a:defRPr/>
            </a:lvl3pPr>
            <a:lvl4pPr marL="0" indent="0">
              <a:buNone/>
              <a:defRPr/>
            </a:lvl4pPr>
            <a:lvl5pPr marL="128588" indent="0">
              <a:buNone/>
              <a:defRPr/>
            </a:lvl5pPr>
          </a:lstStyle>
          <a:p>
            <a:pPr lvl="0"/>
            <a:r>
              <a:rPr lang="en-US" dirty="0"/>
              <a:t>##</a:t>
            </a:r>
          </a:p>
        </p:txBody>
      </p:sp>
      <p:sp>
        <p:nvSpPr>
          <p:cNvPr id="25" name="Text Placeholder 33"/>
          <p:cNvSpPr>
            <a:spLocks noGrp="1"/>
          </p:cNvSpPr>
          <p:nvPr>
            <p:ph type="body" sz="quarter" idx="21" hasCustomPrompt="1"/>
          </p:nvPr>
        </p:nvSpPr>
        <p:spPr>
          <a:xfrm>
            <a:off x="457201" y="2228136"/>
            <a:ext cx="1497013" cy="295466"/>
          </a:xfrm>
        </p:spPr>
        <p:txBody>
          <a:bodyPr anchor="b">
            <a:noAutofit/>
          </a:bodyPr>
          <a:lstStyle>
            <a:lvl1pPr>
              <a:buNone/>
              <a:defRPr sz="1200" b="0" i="1" spc="0">
                <a:solidFill>
                  <a:schemeClr val="bg2"/>
                </a:solidFill>
                <a:latin typeface="Corbel" panose="020B0503020204020204" pitchFamily="34" charset="0"/>
              </a:defRPr>
            </a:lvl1pPr>
            <a:lvl2pPr>
              <a:buNone/>
              <a:defRPr/>
            </a:lvl2pPr>
            <a:lvl3pPr>
              <a:buNone/>
              <a:defRPr/>
            </a:lvl3pPr>
            <a:lvl4pPr marL="0" indent="0">
              <a:buNone/>
              <a:defRPr/>
            </a:lvl4pPr>
            <a:lvl5pPr marL="128588" indent="0">
              <a:buNone/>
              <a:defRPr/>
            </a:lvl5pPr>
          </a:lstStyle>
          <a:p>
            <a:pPr lvl="0"/>
            <a:r>
              <a:rPr lang="en-US" dirty="0"/>
              <a:t>Insert</a:t>
            </a:r>
          </a:p>
        </p:txBody>
      </p:sp>
      <p:sp>
        <p:nvSpPr>
          <p:cNvPr id="26" name="Text Placeholder 33"/>
          <p:cNvSpPr>
            <a:spLocks noGrp="1"/>
          </p:cNvSpPr>
          <p:nvPr>
            <p:ph type="body" sz="quarter" idx="22" hasCustomPrompt="1"/>
          </p:nvPr>
        </p:nvSpPr>
        <p:spPr>
          <a:xfrm>
            <a:off x="2140348" y="2228136"/>
            <a:ext cx="1497013" cy="295466"/>
          </a:xfrm>
        </p:spPr>
        <p:txBody>
          <a:bodyPr anchor="b">
            <a:noAutofit/>
          </a:bodyPr>
          <a:lstStyle>
            <a:lvl1pPr>
              <a:buNone/>
              <a:defRPr sz="1200" b="0" i="1" spc="0">
                <a:solidFill>
                  <a:schemeClr val="bg2"/>
                </a:solidFill>
                <a:latin typeface="Corbel" panose="020B0503020204020204" pitchFamily="34" charset="0"/>
              </a:defRPr>
            </a:lvl1pPr>
            <a:lvl2pPr>
              <a:buNone/>
              <a:defRPr/>
            </a:lvl2pPr>
            <a:lvl3pPr>
              <a:buNone/>
              <a:defRPr/>
            </a:lvl3pPr>
            <a:lvl4pPr marL="0" indent="0">
              <a:buNone/>
              <a:defRPr/>
            </a:lvl4pPr>
            <a:lvl5pPr marL="128588" indent="0">
              <a:buNone/>
              <a:defRPr/>
            </a:lvl5pPr>
          </a:lstStyle>
          <a:p>
            <a:pPr lvl="0"/>
            <a:r>
              <a:rPr lang="en-US" dirty="0"/>
              <a:t>Insert</a:t>
            </a:r>
          </a:p>
        </p:txBody>
      </p:sp>
      <p:sp>
        <p:nvSpPr>
          <p:cNvPr id="27" name="Text Placeholder 33"/>
          <p:cNvSpPr>
            <a:spLocks noGrp="1"/>
          </p:cNvSpPr>
          <p:nvPr>
            <p:ph type="body" sz="quarter" idx="23" hasCustomPrompt="1"/>
          </p:nvPr>
        </p:nvSpPr>
        <p:spPr>
          <a:xfrm>
            <a:off x="3823495" y="2228136"/>
            <a:ext cx="1497013" cy="295466"/>
          </a:xfrm>
        </p:spPr>
        <p:txBody>
          <a:bodyPr anchor="b">
            <a:noAutofit/>
          </a:bodyPr>
          <a:lstStyle>
            <a:lvl1pPr>
              <a:buNone/>
              <a:defRPr sz="1200" b="0" i="1" spc="0">
                <a:solidFill>
                  <a:schemeClr val="bg2"/>
                </a:solidFill>
                <a:latin typeface="Corbel" panose="020B0503020204020204" pitchFamily="34" charset="0"/>
              </a:defRPr>
            </a:lvl1pPr>
            <a:lvl2pPr>
              <a:buNone/>
              <a:defRPr/>
            </a:lvl2pPr>
            <a:lvl3pPr>
              <a:buNone/>
              <a:defRPr/>
            </a:lvl3pPr>
            <a:lvl4pPr marL="0" indent="0">
              <a:buNone/>
              <a:defRPr/>
            </a:lvl4pPr>
            <a:lvl5pPr marL="128588" indent="0">
              <a:buNone/>
              <a:defRPr/>
            </a:lvl5pPr>
          </a:lstStyle>
          <a:p>
            <a:pPr lvl="0"/>
            <a:r>
              <a:rPr lang="en-US" dirty="0"/>
              <a:t>Insert</a:t>
            </a:r>
          </a:p>
        </p:txBody>
      </p:sp>
      <p:sp>
        <p:nvSpPr>
          <p:cNvPr id="28" name="Text Placeholder 33"/>
          <p:cNvSpPr>
            <a:spLocks noGrp="1"/>
          </p:cNvSpPr>
          <p:nvPr>
            <p:ph type="body" sz="quarter" idx="24" hasCustomPrompt="1"/>
          </p:nvPr>
        </p:nvSpPr>
        <p:spPr>
          <a:xfrm>
            <a:off x="5506642" y="2228136"/>
            <a:ext cx="1497013" cy="295466"/>
          </a:xfrm>
        </p:spPr>
        <p:txBody>
          <a:bodyPr anchor="b">
            <a:noAutofit/>
          </a:bodyPr>
          <a:lstStyle>
            <a:lvl1pPr>
              <a:buNone/>
              <a:defRPr sz="1200" b="0" i="1" spc="0">
                <a:solidFill>
                  <a:schemeClr val="bg2"/>
                </a:solidFill>
                <a:latin typeface="Corbel" panose="020B0503020204020204" pitchFamily="34" charset="0"/>
              </a:defRPr>
            </a:lvl1pPr>
            <a:lvl2pPr>
              <a:buNone/>
              <a:defRPr/>
            </a:lvl2pPr>
            <a:lvl3pPr>
              <a:buNone/>
              <a:defRPr/>
            </a:lvl3pPr>
            <a:lvl4pPr marL="0" indent="0">
              <a:buNone/>
              <a:defRPr/>
            </a:lvl4pPr>
            <a:lvl5pPr marL="128588" indent="0">
              <a:buNone/>
              <a:defRPr/>
            </a:lvl5pPr>
          </a:lstStyle>
          <a:p>
            <a:pPr lvl="0"/>
            <a:r>
              <a:rPr lang="en-US" dirty="0"/>
              <a:t>Insert</a:t>
            </a:r>
          </a:p>
        </p:txBody>
      </p:sp>
      <p:sp>
        <p:nvSpPr>
          <p:cNvPr id="29" name="Text Placeholder 33"/>
          <p:cNvSpPr>
            <a:spLocks noGrp="1"/>
          </p:cNvSpPr>
          <p:nvPr>
            <p:ph type="body" sz="quarter" idx="25" hasCustomPrompt="1"/>
          </p:nvPr>
        </p:nvSpPr>
        <p:spPr>
          <a:xfrm>
            <a:off x="7189788" y="2228136"/>
            <a:ext cx="1497013" cy="295466"/>
          </a:xfrm>
        </p:spPr>
        <p:txBody>
          <a:bodyPr anchor="b">
            <a:noAutofit/>
          </a:bodyPr>
          <a:lstStyle>
            <a:lvl1pPr>
              <a:buNone/>
              <a:defRPr sz="1200" b="0" i="1" spc="0">
                <a:solidFill>
                  <a:schemeClr val="bg2"/>
                </a:solidFill>
                <a:latin typeface="Corbel" panose="020B0503020204020204" pitchFamily="34" charset="0"/>
              </a:defRPr>
            </a:lvl1pPr>
            <a:lvl2pPr>
              <a:buNone/>
              <a:defRPr/>
            </a:lvl2pPr>
            <a:lvl3pPr>
              <a:buNone/>
              <a:defRPr/>
            </a:lvl3pPr>
            <a:lvl4pPr marL="0" indent="0">
              <a:buNone/>
              <a:defRPr/>
            </a:lvl4pPr>
            <a:lvl5pPr marL="128588" indent="0">
              <a:buNone/>
              <a:defRPr/>
            </a:lvl5pPr>
          </a:lstStyle>
          <a:p>
            <a:pPr lvl="0"/>
            <a:r>
              <a:rPr lang="en-US" dirty="0"/>
              <a:t>Insert</a:t>
            </a:r>
          </a:p>
        </p:txBody>
      </p:sp>
      <p:sp>
        <p:nvSpPr>
          <p:cNvPr id="71" name="Text Placeholder 33"/>
          <p:cNvSpPr>
            <a:spLocks noGrp="1"/>
          </p:cNvSpPr>
          <p:nvPr>
            <p:ph type="body" sz="quarter" idx="31" hasCustomPrompt="1"/>
          </p:nvPr>
        </p:nvSpPr>
        <p:spPr>
          <a:xfrm>
            <a:off x="457201" y="4428071"/>
            <a:ext cx="1497013" cy="1083733"/>
          </a:xfrm>
        </p:spPr>
        <p:txBody>
          <a:bodyPr/>
          <a:lstStyle>
            <a:lvl1pPr>
              <a:buNone/>
              <a:defRPr sz="4950" b="1" i="0" spc="-225">
                <a:solidFill>
                  <a:schemeClr val="accent5"/>
                </a:solidFill>
                <a:latin typeface="+mj-lt"/>
              </a:defRPr>
            </a:lvl1pPr>
            <a:lvl2pPr>
              <a:buNone/>
              <a:defRPr/>
            </a:lvl2pPr>
            <a:lvl3pPr>
              <a:buNone/>
              <a:defRPr/>
            </a:lvl3pPr>
            <a:lvl4pPr marL="0" indent="0">
              <a:buNone/>
              <a:defRPr/>
            </a:lvl4pPr>
            <a:lvl5pPr marL="128588" indent="0">
              <a:buNone/>
              <a:defRPr/>
            </a:lvl5pPr>
          </a:lstStyle>
          <a:p>
            <a:pPr lvl="0"/>
            <a:r>
              <a:rPr lang="en-US" dirty="0"/>
              <a:t>##</a:t>
            </a:r>
          </a:p>
        </p:txBody>
      </p:sp>
      <p:sp>
        <p:nvSpPr>
          <p:cNvPr id="72" name="Text Placeholder 33"/>
          <p:cNvSpPr>
            <a:spLocks noGrp="1"/>
          </p:cNvSpPr>
          <p:nvPr>
            <p:ph type="body" sz="quarter" idx="32" hasCustomPrompt="1"/>
          </p:nvPr>
        </p:nvSpPr>
        <p:spPr>
          <a:xfrm>
            <a:off x="2140348" y="4428071"/>
            <a:ext cx="1497013" cy="1083733"/>
          </a:xfrm>
        </p:spPr>
        <p:txBody>
          <a:bodyPr/>
          <a:lstStyle>
            <a:lvl1pPr>
              <a:buNone/>
              <a:defRPr sz="4950" b="1" i="0" spc="-225">
                <a:solidFill>
                  <a:schemeClr val="accent5"/>
                </a:solidFill>
                <a:latin typeface="+mj-lt"/>
              </a:defRPr>
            </a:lvl1pPr>
            <a:lvl2pPr>
              <a:buNone/>
              <a:defRPr/>
            </a:lvl2pPr>
            <a:lvl3pPr>
              <a:buNone/>
              <a:defRPr/>
            </a:lvl3pPr>
            <a:lvl4pPr marL="0" indent="0">
              <a:buNone/>
              <a:defRPr/>
            </a:lvl4pPr>
            <a:lvl5pPr marL="128588" indent="0">
              <a:buNone/>
              <a:defRPr/>
            </a:lvl5pPr>
          </a:lstStyle>
          <a:p>
            <a:pPr lvl="0"/>
            <a:r>
              <a:rPr lang="en-US" dirty="0"/>
              <a:t>##</a:t>
            </a:r>
          </a:p>
        </p:txBody>
      </p:sp>
      <p:sp>
        <p:nvSpPr>
          <p:cNvPr id="73" name="Text Placeholder 33"/>
          <p:cNvSpPr>
            <a:spLocks noGrp="1"/>
          </p:cNvSpPr>
          <p:nvPr>
            <p:ph type="body" sz="quarter" idx="33" hasCustomPrompt="1"/>
          </p:nvPr>
        </p:nvSpPr>
        <p:spPr>
          <a:xfrm>
            <a:off x="3823495" y="4428071"/>
            <a:ext cx="1497013" cy="1083733"/>
          </a:xfrm>
        </p:spPr>
        <p:txBody>
          <a:bodyPr/>
          <a:lstStyle>
            <a:lvl1pPr>
              <a:buNone/>
              <a:defRPr sz="4950" b="1" i="0" spc="-225">
                <a:solidFill>
                  <a:schemeClr val="accent5"/>
                </a:solidFill>
                <a:latin typeface="+mj-lt"/>
              </a:defRPr>
            </a:lvl1pPr>
            <a:lvl2pPr>
              <a:buNone/>
              <a:defRPr/>
            </a:lvl2pPr>
            <a:lvl3pPr>
              <a:buNone/>
              <a:defRPr/>
            </a:lvl3pPr>
            <a:lvl4pPr marL="0" indent="0">
              <a:buNone/>
              <a:defRPr/>
            </a:lvl4pPr>
            <a:lvl5pPr marL="128588" indent="0">
              <a:buNone/>
              <a:defRPr/>
            </a:lvl5pPr>
          </a:lstStyle>
          <a:p>
            <a:pPr lvl="0"/>
            <a:r>
              <a:rPr lang="en-US" dirty="0"/>
              <a:t>##</a:t>
            </a:r>
          </a:p>
        </p:txBody>
      </p:sp>
      <p:sp>
        <p:nvSpPr>
          <p:cNvPr id="74" name="Text Placeholder 33"/>
          <p:cNvSpPr>
            <a:spLocks noGrp="1"/>
          </p:cNvSpPr>
          <p:nvPr>
            <p:ph type="body" sz="quarter" idx="34" hasCustomPrompt="1"/>
          </p:nvPr>
        </p:nvSpPr>
        <p:spPr>
          <a:xfrm>
            <a:off x="5506642" y="4428071"/>
            <a:ext cx="1497013" cy="1083733"/>
          </a:xfrm>
        </p:spPr>
        <p:txBody>
          <a:bodyPr/>
          <a:lstStyle>
            <a:lvl1pPr>
              <a:buNone/>
              <a:defRPr sz="4950" b="1" i="0" spc="-225">
                <a:solidFill>
                  <a:schemeClr val="accent5"/>
                </a:solidFill>
                <a:latin typeface="+mj-lt"/>
              </a:defRPr>
            </a:lvl1pPr>
            <a:lvl2pPr>
              <a:buNone/>
              <a:defRPr/>
            </a:lvl2pPr>
            <a:lvl3pPr>
              <a:buNone/>
              <a:defRPr/>
            </a:lvl3pPr>
            <a:lvl4pPr marL="0" indent="0">
              <a:buNone/>
              <a:defRPr/>
            </a:lvl4pPr>
            <a:lvl5pPr marL="128588" indent="0">
              <a:buNone/>
              <a:defRPr/>
            </a:lvl5pPr>
          </a:lstStyle>
          <a:p>
            <a:pPr lvl="0"/>
            <a:r>
              <a:rPr lang="en-US" dirty="0"/>
              <a:t>##</a:t>
            </a:r>
          </a:p>
        </p:txBody>
      </p:sp>
      <p:sp>
        <p:nvSpPr>
          <p:cNvPr id="75" name="Text Placeholder 33"/>
          <p:cNvSpPr>
            <a:spLocks noGrp="1"/>
          </p:cNvSpPr>
          <p:nvPr>
            <p:ph type="body" sz="quarter" idx="35" hasCustomPrompt="1"/>
          </p:nvPr>
        </p:nvSpPr>
        <p:spPr>
          <a:xfrm>
            <a:off x="7189788" y="4428071"/>
            <a:ext cx="1497013" cy="1083733"/>
          </a:xfrm>
        </p:spPr>
        <p:txBody>
          <a:bodyPr/>
          <a:lstStyle>
            <a:lvl1pPr>
              <a:buNone/>
              <a:defRPr sz="4950" b="1" i="0" spc="-225">
                <a:solidFill>
                  <a:schemeClr val="accent5"/>
                </a:solidFill>
                <a:latin typeface="+mj-lt"/>
              </a:defRPr>
            </a:lvl1pPr>
            <a:lvl2pPr>
              <a:buNone/>
              <a:defRPr/>
            </a:lvl2pPr>
            <a:lvl3pPr>
              <a:buNone/>
              <a:defRPr/>
            </a:lvl3pPr>
            <a:lvl4pPr marL="0" indent="0">
              <a:buNone/>
              <a:defRPr/>
            </a:lvl4pPr>
            <a:lvl5pPr marL="128588" indent="0">
              <a:buNone/>
              <a:defRPr/>
            </a:lvl5pPr>
          </a:lstStyle>
          <a:p>
            <a:pPr lvl="0"/>
            <a:r>
              <a:rPr lang="en-US" dirty="0"/>
              <a:t>##</a:t>
            </a:r>
          </a:p>
        </p:txBody>
      </p:sp>
      <p:sp>
        <p:nvSpPr>
          <p:cNvPr id="76" name="Text Placeholder 33"/>
          <p:cNvSpPr>
            <a:spLocks noGrp="1"/>
          </p:cNvSpPr>
          <p:nvPr>
            <p:ph type="body" sz="quarter" idx="36" hasCustomPrompt="1"/>
          </p:nvPr>
        </p:nvSpPr>
        <p:spPr>
          <a:xfrm>
            <a:off x="457201" y="4336335"/>
            <a:ext cx="1497013" cy="295466"/>
          </a:xfrm>
        </p:spPr>
        <p:txBody>
          <a:bodyPr anchor="b">
            <a:noAutofit/>
          </a:bodyPr>
          <a:lstStyle>
            <a:lvl1pPr>
              <a:buNone/>
              <a:defRPr sz="1200" b="0" i="1" spc="0">
                <a:solidFill>
                  <a:schemeClr val="bg2"/>
                </a:solidFill>
                <a:latin typeface="Corbel" panose="020B0503020204020204" pitchFamily="34" charset="0"/>
              </a:defRPr>
            </a:lvl1pPr>
            <a:lvl2pPr>
              <a:buNone/>
              <a:defRPr/>
            </a:lvl2pPr>
            <a:lvl3pPr>
              <a:buNone/>
              <a:defRPr/>
            </a:lvl3pPr>
            <a:lvl4pPr marL="0" indent="0">
              <a:buNone/>
              <a:defRPr/>
            </a:lvl4pPr>
            <a:lvl5pPr marL="128588" indent="0">
              <a:buNone/>
              <a:defRPr/>
            </a:lvl5pPr>
          </a:lstStyle>
          <a:p>
            <a:pPr lvl="0"/>
            <a:r>
              <a:rPr lang="en-US" dirty="0"/>
              <a:t>Insert</a:t>
            </a:r>
          </a:p>
        </p:txBody>
      </p:sp>
      <p:sp>
        <p:nvSpPr>
          <p:cNvPr id="77" name="Text Placeholder 33"/>
          <p:cNvSpPr>
            <a:spLocks noGrp="1"/>
          </p:cNvSpPr>
          <p:nvPr>
            <p:ph type="body" sz="quarter" idx="37" hasCustomPrompt="1"/>
          </p:nvPr>
        </p:nvSpPr>
        <p:spPr>
          <a:xfrm>
            <a:off x="2140348" y="4336335"/>
            <a:ext cx="1497013" cy="295466"/>
          </a:xfrm>
        </p:spPr>
        <p:txBody>
          <a:bodyPr anchor="b">
            <a:noAutofit/>
          </a:bodyPr>
          <a:lstStyle>
            <a:lvl1pPr>
              <a:buNone/>
              <a:defRPr sz="1200" b="0" i="1" spc="0">
                <a:solidFill>
                  <a:schemeClr val="bg2"/>
                </a:solidFill>
                <a:latin typeface="Corbel" panose="020B0503020204020204" pitchFamily="34" charset="0"/>
              </a:defRPr>
            </a:lvl1pPr>
            <a:lvl2pPr>
              <a:buNone/>
              <a:defRPr/>
            </a:lvl2pPr>
            <a:lvl3pPr>
              <a:buNone/>
              <a:defRPr/>
            </a:lvl3pPr>
            <a:lvl4pPr marL="0" indent="0">
              <a:buNone/>
              <a:defRPr/>
            </a:lvl4pPr>
            <a:lvl5pPr marL="128588" indent="0">
              <a:buNone/>
              <a:defRPr/>
            </a:lvl5pPr>
          </a:lstStyle>
          <a:p>
            <a:pPr lvl="0"/>
            <a:r>
              <a:rPr lang="en-US" dirty="0"/>
              <a:t>Insert</a:t>
            </a:r>
          </a:p>
        </p:txBody>
      </p:sp>
      <p:sp>
        <p:nvSpPr>
          <p:cNvPr id="78" name="Text Placeholder 33"/>
          <p:cNvSpPr>
            <a:spLocks noGrp="1"/>
          </p:cNvSpPr>
          <p:nvPr>
            <p:ph type="body" sz="quarter" idx="38" hasCustomPrompt="1"/>
          </p:nvPr>
        </p:nvSpPr>
        <p:spPr>
          <a:xfrm>
            <a:off x="3823495" y="4336335"/>
            <a:ext cx="1497013" cy="295466"/>
          </a:xfrm>
        </p:spPr>
        <p:txBody>
          <a:bodyPr anchor="b">
            <a:noAutofit/>
          </a:bodyPr>
          <a:lstStyle>
            <a:lvl1pPr>
              <a:buNone/>
              <a:defRPr sz="1200" b="0" i="1" spc="0">
                <a:solidFill>
                  <a:schemeClr val="bg2"/>
                </a:solidFill>
                <a:latin typeface="Corbel" panose="020B0503020204020204" pitchFamily="34" charset="0"/>
              </a:defRPr>
            </a:lvl1pPr>
            <a:lvl2pPr>
              <a:buNone/>
              <a:defRPr/>
            </a:lvl2pPr>
            <a:lvl3pPr>
              <a:buNone/>
              <a:defRPr/>
            </a:lvl3pPr>
            <a:lvl4pPr marL="0" indent="0">
              <a:buNone/>
              <a:defRPr/>
            </a:lvl4pPr>
            <a:lvl5pPr marL="128588" indent="0">
              <a:buNone/>
              <a:defRPr/>
            </a:lvl5pPr>
          </a:lstStyle>
          <a:p>
            <a:pPr lvl="0"/>
            <a:r>
              <a:rPr lang="en-US" dirty="0"/>
              <a:t>Insert</a:t>
            </a:r>
          </a:p>
        </p:txBody>
      </p:sp>
      <p:sp>
        <p:nvSpPr>
          <p:cNvPr id="79" name="Text Placeholder 33"/>
          <p:cNvSpPr>
            <a:spLocks noGrp="1"/>
          </p:cNvSpPr>
          <p:nvPr>
            <p:ph type="body" sz="quarter" idx="39" hasCustomPrompt="1"/>
          </p:nvPr>
        </p:nvSpPr>
        <p:spPr>
          <a:xfrm>
            <a:off x="5506642" y="4336335"/>
            <a:ext cx="1497013" cy="295466"/>
          </a:xfrm>
        </p:spPr>
        <p:txBody>
          <a:bodyPr anchor="b">
            <a:noAutofit/>
          </a:bodyPr>
          <a:lstStyle>
            <a:lvl1pPr>
              <a:buNone/>
              <a:defRPr sz="1200" b="0" i="1" spc="0">
                <a:solidFill>
                  <a:schemeClr val="bg2"/>
                </a:solidFill>
                <a:latin typeface="Corbel" panose="020B0503020204020204" pitchFamily="34" charset="0"/>
              </a:defRPr>
            </a:lvl1pPr>
            <a:lvl2pPr>
              <a:buNone/>
              <a:defRPr/>
            </a:lvl2pPr>
            <a:lvl3pPr>
              <a:buNone/>
              <a:defRPr/>
            </a:lvl3pPr>
            <a:lvl4pPr marL="0" indent="0">
              <a:buNone/>
              <a:defRPr/>
            </a:lvl4pPr>
            <a:lvl5pPr marL="128588" indent="0">
              <a:buNone/>
              <a:defRPr/>
            </a:lvl5pPr>
          </a:lstStyle>
          <a:p>
            <a:pPr lvl="0"/>
            <a:r>
              <a:rPr lang="en-US" dirty="0"/>
              <a:t>Insert</a:t>
            </a:r>
          </a:p>
        </p:txBody>
      </p:sp>
      <p:sp>
        <p:nvSpPr>
          <p:cNvPr id="80" name="Text Placeholder 33"/>
          <p:cNvSpPr>
            <a:spLocks noGrp="1"/>
          </p:cNvSpPr>
          <p:nvPr>
            <p:ph type="body" sz="quarter" idx="40" hasCustomPrompt="1"/>
          </p:nvPr>
        </p:nvSpPr>
        <p:spPr>
          <a:xfrm>
            <a:off x="7189788" y="4336335"/>
            <a:ext cx="1497013" cy="295466"/>
          </a:xfrm>
        </p:spPr>
        <p:txBody>
          <a:bodyPr anchor="b">
            <a:noAutofit/>
          </a:bodyPr>
          <a:lstStyle>
            <a:lvl1pPr>
              <a:buNone/>
              <a:defRPr sz="1200" b="0" i="1" spc="0">
                <a:solidFill>
                  <a:schemeClr val="bg2"/>
                </a:solidFill>
                <a:latin typeface="Corbel" panose="020B0503020204020204" pitchFamily="34" charset="0"/>
              </a:defRPr>
            </a:lvl1pPr>
            <a:lvl2pPr>
              <a:buNone/>
              <a:defRPr/>
            </a:lvl2pPr>
            <a:lvl3pPr>
              <a:buNone/>
              <a:defRPr/>
            </a:lvl3pPr>
            <a:lvl4pPr marL="0" indent="0">
              <a:buNone/>
              <a:defRPr/>
            </a:lvl4pPr>
            <a:lvl5pPr marL="128588" indent="0">
              <a:buNone/>
              <a:defRPr/>
            </a:lvl5pPr>
          </a:lstStyle>
          <a:p>
            <a:pPr lvl="0"/>
            <a:r>
              <a:rPr lang="en-US" dirty="0"/>
              <a:t>Insert</a:t>
            </a:r>
          </a:p>
        </p:txBody>
      </p:sp>
    </p:spTree>
    <p:extLst>
      <p:ext uri="{BB962C8B-B14F-4D97-AF65-F5344CB8AC3E}">
        <p14:creationId xmlns:p14="http://schemas.microsoft.com/office/powerpoint/2010/main" val="36250911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1 + half">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1301262" y="3429000"/>
            <a:ext cx="2321755" cy="2749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927D9B23-78A7-6047-BBEA-947C90769B9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83289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08872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3 Hal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3827585" y="3429000"/>
            <a:ext cx="2321755" cy="2749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0"/>
          </p:nvPr>
        </p:nvSpPr>
        <p:spPr>
          <a:xfrm>
            <a:off x="6353908" y="3429000"/>
            <a:ext cx="2332892" cy="2749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1"/>
          </p:nvPr>
        </p:nvSpPr>
        <p:spPr>
          <a:xfrm>
            <a:off x="1301262" y="3429000"/>
            <a:ext cx="2321755" cy="2749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79244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89032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Grid">
    <p:spTree>
      <p:nvGrpSpPr>
        <p:cNvPr id="1" name=""/>
        <p:cNvGrpSpPr/>
        <p:nvPr/>
      </p:nvGrpSpPr>
      <p:grpSpPr>
        <a:xfrm>
          <a:off x="0" y="0"/>
          <a:ext cx="0" cy="0"/>
          <a:chOff x="0" y="0"/>
          <a:chExt cx="0" cy="0"/>
        </a:xfrm>
      </p:grpSpPr>
      <p:grpSp>
        <p:nvGrpSpPr>
          <p:cNvPr id="4" name="Group 3"/>
          <p:cNvGrpSpPr/>
          <p:nvPr userDrawn="1"/>
        </p:nvGrpSpPr>
        <p:grpSpPr>
          <a:xfrm>
            <a:off x="0" y="0"/>
            <a:ext cx="9144000" cy="6858000"/>
            <a:chOff x="0" y="0"/>
            <a:chExt cx="9144000" cy="6858000"/>
          </a:xfrm>
        </p:grpSpPr>
        <p:cxnSp>
          <p:nvCxnSpPr>
            <p:cNvPr id="49" name="Straight Connector 48"/>
            <p:cNvCxnSpPr/>
            <p:nvPr userDrawn="1"/>
          </p:nvCxnSpPr>
          <p:spPr>
            <a:xfrm>
              <a:off x="457200"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8686800"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1113726"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1300622"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1954396"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2143050"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2796824"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2990753"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3639252"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3829078"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4478749"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4670334"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5324108"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5512762"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6166536"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6355190"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7008964"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7197618"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7851392"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8040049"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0" y="457200"/>
              <a:ext cx="91440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0" y="685800"/>
              <a:ext cx="91440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0" y="6178550"/>
              <a:ext cx="91440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0" y="6407150"/>
              <a:ext cx="91440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flipH="1">
              <a:off x="0" y="3429000"/>
              <a:ext cx="91440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4921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60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2469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 hal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1301263" y="3429000"/>
            <a:ext cx="2321755" cy="2749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8262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1 + half">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3182052" cy="861646"/>
          </a:xfrm>
        </p:spPr>
        <p:txBody>
          <a:bodyPr/>
          <a:lstStyle/>
          <a:p>
            <a:r>
              <a:rPr lang="en-US" dirty="0"/>
              <a:t>Click to edit Master title style</a:t>
            </a:r>
          </a:p>
        </p:txBody>
      </p:sp>
      <p:sp>
        <p:nvSpPr>
          <p:cNvPr id="3" name="Content Placeholder 2"/>
          <p:cNvSpPr>
            <a:spLocks noGrp="1"/>
          </p:cNvSpPr>
          <p:nvPr>
            <p:ph idx="1"/>
          </p:nvPr>
        </p:nvSpPr>
        <p:spPr>
          <a:xfrm>
            <a:off x="3829078" y="685800"/>
            <a:ext cx="4857722" cy="48269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473434" y="3099288"/>
            <a:ext cx="3165818" cy="305532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4391D176-42D9-481E-9774-20143E1515D1}"/>
              </a:ext>
            </a:extLst>
          </p:cNvPr>
          <p:cNvSpPr>
            <a:spLocks noGrp="1"/>
          </p:cNvSpPr>
          <p:nvPr>
            <p:ph idx="14"/>
          </p:nvPr>
        </p:nvSpPr>
        <p:spPr>
          <a:xfrm>
            <a:off x="457200" y="1740877"/>
            <a:ext cx="3165818" cy="11869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a:extLst>
              <a:ext uri="{FF2B5EF4-FFF2-40B4-BE49-F238E27FC236}">
                <a16:creationId xmlns:a16="http://schemas.microsoft.com/office/drawing/2014/main" id="{D7EF33E3-B3F3-490F-909C-CCF2085361A7}"/>
              </a:ext>
            </a:extLst>
          </p:cNvPr>
          <p:cNvSpPr>
            <a:spLocks noGrp="1"/>
          </p:cNvSpPr>
          <p:nvPr>
            <p:ph idx="15"/>
          </p:nvPr>
        </p:nvSpPr>
        <p:spPr>
          <a:xfrm>
            <a:off x="3829078" y="5627077"/>
            <a:ext cx="4857722" cy="527538"/>
          </a:xfrm>
        </p:spPr>
        <p:txBody>
          <a:bodyPr/>
          <a:lstStyle>
            <a:lvl1pPr>
              <a:defRPr/>
            </a:lvl1pPr>
          </a:lstStyle>
          <a:p>
            <a:pPr lvl="0"/>
            <a:r>
              <a:rPr lang="en-US" dirty="0"/>
              <a:t>Edit Master text styles</a:t>
            </a:r>
          </a:p>
          <a:p>
            <a:pPr lvl="1"/>
            <a:endParaRPr lang="en-US" dirty="0"/>
          </a:p>
        </p:txBody>
      </p:sp>
    </p:spTree>
    <p:extLst>
      <p:ext uri="{BB962C8B-B14F-4D97-AF65-F5344CB8AC3E}">
        <p14:creationId xmlns:p14="http://schemas.microsoft.com/office/powerpoint/2010/main" val="3435115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Hal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827586" y="3429000"/>
            <a:ext cx="4859215" cy="2749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626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827586" y="685800"/>
            <a:ext cx="2321755" cy="5492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Content Placeholder 2"/>
          <p:cNvSpPr>
            <a:spLocks noGrp="1"/>
          </p:cNvSpPr>
          <p:nvPr>
            <p:ph idx="10"/>
          </p:nvPr>
        </p:nvSpPr>
        <p:spPr>
          <a:xfrm>
            <a:off x="6353908" y="685800"/>
            <a:ext cx="2332892" cy="5492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6180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Hal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2"/>
          <p:cNvSpPr>
            <a:spLocks noGrp="1"/>
          </p:cNvSpPr>
          <p:nvPr>
            <p:ph idx="1"/>
          </p:nvPr>
        </p:nvSpPr>
        <p:spPr>
          <a:xfrm>
            <a:off x="3827586" y="3429000"/>
            <a:ext cx="2321755" cy="2749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0"/>
          </p:nvPr>
        </p:nvSpPr>
        <p:spPr>
          <a:xfrm>
            <a:off x="6353908" y="3429000"/>
            <a:ext cx="2332892" cy="2749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0537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3182052" cy="1228028"/>
          </a:xfrm>
          <a:prstGeom prst="rect">
            <a:avLst/>
          </a:prstGeom>
        </p:spPr>
        <p:txBody>
          <a:bodyPr vert="horz" wrap="square" lIns="0" tIns="0" rIns="0" bIns="0" rtlCol="0" anchor="t">
            <a:noAutofit/>
          </a:bodyPr>
          <a:lstStyle/>
          <a:p>
            <a:r>
              <a:rPr lang="en-US" dirty="0"/>
              <a:t>All Click To Edit Master Title </a:t>
            </a:r>
            <a:br>
              <a:rPr lang="en-US" dirty="0"/>
            </a:br>
            <a:r>
              <a:rPr lang="en-US" dirty="0"/>
              <a:t>Style</a:t>
            </a:r>
          </a:p>
        </p:txBody>
      </p:sp>
      <p:sp>
        <p:nvSpPr>
          <p:cNvPr id="3" name="Text Placeholder 2"/>
          <p:cNvSpPr>
            <a:spLocks noGrp="1"/>
          </p:cNvSpPr>
          <p:nvPr>
            <p:ph type="body" idx="1"/>
          </p:nvPr>
        </p:nvSpPr>
        <p:spPr>
          <a:xfrm>
            <a:off x="3829078" y="685800"/>
            <a:ext cx="4857722" cy="549275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9" name="Straight Connector 68"/>
          <p:cNvCxnSpPr/>
          <p:nvPr userDrawn="1"/>
        </p:nvCxnSpPr>
        <p:spPr>
          <a:xfrm>
            <a:off x="457200" y="460057"/>
            <a:ext cx="3182052" cy="0"/>
          </a:xfrm>
          <a:prstGeom prst="line">
            <a:avLst/>
          </a:prstGeom>
          <a:ln w="12700">
            <a:solidFill>
              <a:schemeClr val="tx2"/>
            </a:solidFill>
            <a:beve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3829078" y="460057"/>
            <a:ext cx="4857722" cy="0"/>
          </a:xfrm>
          <a:prstGeom prst="line">
            <a:avLst/>
          </a:prstGeom>
          <a:ln w="12700">
            <a:solidFill>
              <a:schemeClr val="tx2"/>
            </a:solidFill>
            <a:bevel/>
          </a:ln>
        </p:spPr>
        <p:style>
          <a:lnRef idx="1">
            <a:schemeClr val="accent1"/>
          </a:lnRef>
          <a:fillRef idx="0">
            <a:schemeClr val="accent1"/>
          </a:fillRef>
          <a:effectRef idx="0">
            <a:schemeClr val="accent1"/>
          </a:effectRef>
          <a:fontRef idx="minor">
            <a:schemeClr val="tx1"/>
          </a:fontRef>
        </p:style>
      </p:cxnSp>
      <p:sp>
        <p:nvSpPr>
          <p:cNvPr id="76" name="TextBox 75"/>
          <p:cNvSpPr txBox="1"/>
          <p:nvPr userDrawn="1"/>
        </p:nvSpPr>
        <p:spPr>
          <a:xfrm>
            <a:off x="8593825" y="6397717"/>
            <a:ext cx="92975" cy="92333"/>
          </a:xfrm>
          <a:prstGeom prst="rect">
            <a:avLst/>
          </a:prstGeom>
          <a:noFill/>
        </p:spPr>
        <p:txBody>
          <a:bodyPr wrap="none" lIns="0" tIns="0" rIns="0" bIns="0" rtlCol="0">
            <a:spAutoFit/>
          </a:bodyPr>
          <a:lstStyle/>
          <a:p>
            <a:pPr algn="r"/>
            <a:fld id="{2385CB4A-7E96-44CA-B116-B71B544B697D}" type="slidenum">
              <a:rPr lang="en-US" sz="600" smtClean="0">
                <a:solidFill>
                  <a:schemeClr val="bg2"/>
                </a:solidFill>
              </a:rPr>
              <a:pPr algn="r"/>
              <a:t>‹#›</a:t>
            </a:fld>
            <a:endParaRPr lang="en-US" sz="600" dirty="0">
              <a:solidFill>
                <a:schemeClr val="bg2"/>
              </a:solidFill>
            </a:endParaRPr>
          </a:p>
        </p:txBody>
      </p:sp>
      <p:sp>
        <p:nvSpPr>
          <p:cNvPr id="117" name="TextBox 116"/>
          <p:cNvSpPr txBox="1"/>
          <p:nvPr userDrawn="1"/>
        </p:nvSpPr>
        <p:spPr>
          <a:xfrm>
            <a:off x="8338301" y="6397717"/>
            <a:ext cx="17634" cy="92333"/>
          </a:xfrm>
          <a:prstGeom prst="rect">
            <a:avLst/>
          </a:prstGeom>
          <a:noFill/>
        </p:spPr>
        <p:txBody>
          <a:bodyPr wrap="none" lIns="0" tIns="0" rIns="0" bIns="0" rtlCol="0">
            <a:spAutoFit/>
          </a:bodyPr>
          <a:lstStyle/>
          <a:p>
            <a:pPr algn="r"/>
            <a:r>
              <a:rPr lang="en-US" sz="600" dirty="0">
                <a:solidFill>
                  <a:schemeClr val="bg2"/>
                </a:solidFill>
              </a:rPr>
              <a:t>|</a:t>
            </a:r>
          </a:p>
        </p:txBody>
      </p:sp>
    </p:spTree>
    <p:extLst>
      <p:ext uri="{BB962C8B-B14F-4D97-AF65-F5344CB8AC3E}">
        <p14:creationId xmlns:p14="http://schemas.microsoft.com/office/powerpoint/2010/main" val="791632063"/>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839" r:id="rId4"/>
    <p:sldLayoutId id="2147483668" r:id="rId5"/>
    <p:sldLayoutId id="2147483840" r:id="rId6"/>
    <p:sldLayoutId id="2147483669" r:id="rId7"/>
    <p:sldLayoutId id="2147483670" r:id="rId8"/>
    <p:sldLayoutId id="2147483671" r:id="rId9"/>
    <p:sldLayoutId id="2147483672" r:id="rId10"/>
    <p:sldLayoutId id="2147483673" r:id="rId11"/>
    <p:sldLayoutId id="2147483674" r:id="rId12"/>
    <p:sldLayoutId id="2147483675"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659" r:id="rId22"/>
    <p:sldLayoutId id="2147483654" r:id="rId23"/>
    <p:sldLayoutId id="2147483655" r:id="rId24"/>
  </p:sldLayoutIdLst>
  <p:hf sldNum="0" hdr="0" ftr="0" dt="0"/>
  <p:txStyles>
    <p:titleStyle>
      <a:lvl1pPr algn="l" defTabSz="685800" rtl="0" eaLnBrk="1" latinLnBrk="0" hangingPunct="1">
        <a:lnSpc>
          <a:spcPct val="95000"/>
        </a:lnSpc>
        <a:spcBef>
          <a:spcPct val="0"/>
        </a:spcBef>
        <a:buNone/>
        <a:defRPr sz="2100" b="1" kern="1200" spc="-113">
          <a:solidFill>
            <a:schemeClr val="tx2"/>
          </a:solidFill>
          <a:latin typeface="+mj-lt"/>
          <a:ea typeface="+mj-ea"/>
          <a:cs typeface="+mj-cs"/>
        </a:defRPr>
      </a:lvl1pPr>
    </p:titleStyle>
    <p:body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7.xml"/></Relationships>
</file>

<file path=ppt/slides/_rels/slide1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9.xml"/></Relationships>
</file>

<file path=ppt/slides/_rels/slide1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12.xml"/></Relationships>
</file>

<file path=ppt/slides/_rels/slide22.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18.xml"/></Relationships>
</file>

<file path=ppt/slides/_rels/slide28.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21.xml"/></Relationships>
</file>

<file path=ppt/slides/_rels/slide31.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2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2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25.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2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29.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2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842B855C-8242-BB44-9345-64B399B0BC82}"/>
              </a:ext>
            </a:extLst>
          </p:cNvPr>
          <p:cNvGraphicFramePr/>
          <p:nvPr>
            <p:extLst>
              <p:ext uri="{D42A27DB-BD31-4B8C-83A1-F6EECF244321}">
                <p14:modId xmlns:p14="http://schemas.microsoft.com/office/powerpoint/2010/main" val="2577915383"/>
              </p:ext>
            </p:extLst>
          </p:nvPr>
        </p:nvGraphicFramePr>
        <p:xfrm>
          <a:off x="0" y="1545996"/>
          <a:ext cx="9144000" cy="5312004"/>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4"/>
          <p:cNvSpPr>
            <a:spLocks noGrp="1"/>
          </p:cNvSpPr>
          <p:nvPr>
            <p:ph type="ctrTitle"/>
          </p:nvPr>
        </p:nvSpPr>
        <p:spPr>
          <a:xfrm>
            <a:off x="497205" y="358924"/>
            <a:ext cx="8149590" cy="2742289"/>
          </a:xfrm>
        </p:spPr>
        <p:txBody>
          <a:bodyPr/>
          <a:lstStyle/>
          <a:p>
            <a:r>
              <a:rPr lang="en-US" sz="4000" kern="1200" spc="-113" dirty="0">
                <a:solidFill>
                  <a:schemeClr val="tx2"/>
                </a:solidFill>
                <a:latin typeface="Gotham HTF Thin" pitchFamily="2" charset="0"/>
              </a:rPr>
              <a:t>Charlotte-Mecklenburg EQUITY INDICATORS REPORT</a:t>
            </a:r>
          </a:p>
        </p:txBody>
      </p:sp>
      <p:pic>
        <p:nvPicPr>
          <p:cNvPr id="6" name="Picture 5">
            <a:extLst>
              <a:ext uri="{FF2B5EF4-FFF2-40B4-BE49-F238E27FC236}">
                <a16:creationId xmlns:a16="http://schemas.microsoft.com/office/drawing/2014/main" id="{41F13AC1-009B-9240-852E-4103F7B79A0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6436" y="5366363"/>
            <a:ext cx="1313667" cy="688576"/>
          </a:xfrm>
          <a:prstGeom prst="rect">
            <a:avLst/>
          </a:prstGeom>
        </p:spPr>
      </p:pic>
      <p:pic>
        <p:nvPicPr>
          <p:cNvPr id="2" name="Picture 1">
            <a:extLst>
              <a:ext uri="{FF2B5EF4-FFF2-40B4-BE49-F238E27FC236}">
                <a16:creationId xmlns:a16="http://schemas.microsoft.com/office/drawing/2014/main" id="{DD89402B-E8D9-4965-806B-5AB9E1267E5D}"/>
              </a:ext>
            </a:extLst>
          </p:cNvPr>
          <p:cNvPicPr>
            <a:picLocks noChangeAspect="1"/>
          </p:cNvPicPr>
          <p:nvPr/>
        </p:nvPicPr>
        <p:blipFill rotWithShape="1">
          <a:blip r:embed="rId4"/>
          <a:srcRect/>
          <a:stretch/>
        </p:blipFill>
        <p:spPr>
          <a:xfrm>
            <a:off x="2409564" y="1730068"/>
            <a:ext cx="4324871" cy="4324871"/>
          </a:xfrm>
          <a:prstGeom prst="rect">
            <a:avLst/>
          </a:prstGeom>
        </p:spPr>
      </p:pic>
    </p:spTree>
    <p:extLst>
      <p:ext uri="{BB962C8B-B14F-4D97-AF65-F5344CB8AC3E}">
        <p14:creationId xmlns:p14="http://schemas.microsoft.com/office/powerpoint/2010/main" val="1907083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C635E8-4ECD-44E1-9F45-8037F8BC2897}"/>
              </a:ext>
            </a:extLst>
          </p:cNvPr>
          <p:cNvSpPr>
            <a:spLocks noGrp="1"/>
          </p:cNvSpPr>
          <p:nvPr>
            <p:ph type="title"/>
          </p:nvPr>
        </p:nvSpPr>
        <p:spPr>
          <a:xfrm>
            <a:off x="457199" y="685800"/>
            <a:ext cx="6002323" cy="488659"/>
          </a:xfrm>
        </p:spPr>
        <p:txBody>
          <a:bodyPr/>
          <a:lstStyle/>
          <a:p>
            <a:r>
              <a:rPr lang="en-US" dirty="0"/>
              <a:t>Analytical Strategy</a:t>
            </a:r>
          </a:p>
        </p:txBody>
      </p:sp>
      <p:graphicFrame>
        <p:nvGraphicFramePr>
          <p:cNvPr id="5" name="Content Placeholder 4">
            <a:extLst>
              <a:ext uri="{FF2B5EF4-FFF2-40B4-BE49-F238E27FC236}">
                <a16:creationId xmlns:a16="http://schemas.microsoft.com/office/drawing/2014/main" id="{1B9A150C-BFDC-4F98-B9AC-788D1492A28F}"/>
              </a:ext>
            </a:extLst>
          </p:cNvPr>
          <p:cNvGraphicFramePr>
            <a:graphicFrameLocks noGrp="1"/>
          </p:cNvGraphicFramePr>
          <p:nvPr>
            <p:ph idx="1"/>
          </p:nvPr>
        </p:nvGraphicFramePr>
        <p:xfrm>
          <a:off x="4998128" y="1157884"/>
          <a:ext cx="3531592" cy="2844243"/>
        </p:xfrm>
        <a:graphic>
          <a:graphicData uri="http://schemas.openxmlformats.org/drawingml/2006/chart">
            <c:chart xmlns:c="http://schemas.openxmlformats.org/drawingml/2006/chart" xmlns:r="http://schemas.openxmlformats.org/officeDocument/2006/relationships" r:id="rId2"/>
          </a:graphicData>
        </a:graphic>
      </p:graphicFrame>
      <p:sp>
        <p:nvSpPr>
          <p:cNvPr id="7" name="Content Placeholder 12">
            <a:extLst>
              <a:ext uri="{FF2B5EF4-FFF2-40B4-BE49-F238E27FC236}">
                <a16:creationId xmlns:a16="http://schemas.microsoft.com/office/drawing/2014/main" id="{CD790899-2366-4BCD-B13A-FB1B04550D1E}"/>
              </a:ext>
            </a:extLst>
          </p:cNvPr>
          <p:cNvSpPr txBox="1">
            <a:spLocks/>
          </p:cNvSpPr>
          <p:nvPr/>
        </p:nvSpPr>
        <p:spPr>
          <a:xfrm>
            <a:off x="457197" y="2516581"/>
            <a:ext cx="3165818" cy="242379"/>
          </a:xfrm>
          <a:prstGeom prst="rect">
            <a:avLst/>
          </a:prstGeom>
        </p:spPr>
        <p:txBody>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buNone/>
            </a:pPr>
            <a:r>
              <a:rPr lang="en-US" sz="1200" dirty="0"/>
              <a:t>Analytical Strategy</a:t>
            </a:r>
          </a:p>
          <a:p>
            <a:endParaRPr lang="en-US" dirty="0"/>
          </a:p>
          <a:p>
            <a:endParaRPr lang="en-US" dirty="0"/>
          </a:p>
          <a:p>
            <a:endParaRPr lang="en-US" dirty="0"/>
          </a:p>
          <a:p>
            <a:endParaRPr lang="en-US" dirty="0"/>
          </a:p>
          <a:p>
            <a:endParaRPr lang="en-US" dirty="0"/>
          </a:p>
          <a:p>
            <a:endParaRPr lang="en-US" dirty="0"/>
          </a:p>
        </p:txBody>
      </p:sp>
      <p:sp>
        <p:nvSpPr>
          <p:cNvPr id="9" name="Content Placeholder 1">
            <a:extLst>
              <a:ext uri="{FF2B5EF4-FFF2-40B4-BE49-F238E27FC236}">
                <a16:creationId xmlns:a16="http://schemas.microsoft.com/office/drawing/2014/main" id="{BD877E7E-889C-4475-89C4-4DF4B1B07990}"/>
              </a:ext>
            </a:extLst>
          </p:cNvPr>
          <p:cNvSpPr txBox="1">
            <a:spLocks/>
          </p:cNvSpPr>
          <p:nvPr/>
        </p:nvSpPr>
        <p:spPr>
          <a:xfrm>
            <a:off x="457197" y="3010672"/>
            <a:ext cx="4037074" cy="1804609"/>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00" b="1" dirty="0">
                <a:latin typeface="Gotham HTF Book" pitchFamily="2" charset="0"/>
              </a:rPr>
              <a:t>Household and Individual level data</a:t>
            </a:r>
          </a:p>
          <a:p>
            <a:pPr lvl="3"/>
            <a:r>
              <a:rPr lang="en-US" sz="1000" dirty="0">
                <a:latin typeface="Gotham HTF Book" pitchFamily="2" charset="0"/>
              </a:rPr>
              <a:t>Individual and household raw data from American Community Survey public use microsample for years 2019, 2018, 2017 and 2016 were collected. The raw data for North Carolina in which the PUMA areas for Mecklenburg county were identified for disaggregate analyses. Persons Table and Households table were used with their respective replicate weights to generate descriptive statistics and standard errors for the indicator variables. </a:t>
            </a:r>
          </a:p>
          <a:p>
            <a:pPr lvl="3"/>
            <a:r>
              <a:rPr lang="en-US" sz="1000" dirty="0">
                <a:latin typeface="Gotham HTF Book" pitchFamily="2" charset="0"/>
              </a:rPr>
              <a:t>Race of the Household</a:t>
            </a:r>
          </a:p>
          <a:p>
            <a:pPr lvl="3"/>
            <a:r>
              <a:rPr lang="en-US" sz="1000" dirty="0">
                <a:latin typeface="Gotham HTF Book" pitchFamily="2" charset="0"/>
              </a:rPr>
              <a:t>Poverty Thresholds</a:t>
            </a:r>
          </a:p>
          <a:p>
            <a:pPr lvl="3"/>
            <a:r>
              <a:rPr lang="en-US" sz="1000" b="1" dirty="0">
                <a:latin typeface="Gotham HTF Book" pitchFamily="2" charset="0"/>
              </a:rPr>
              <a:t>Spatial / Aggregate Data</a:t>
            </a:r>
          </a:p>
          <a:p>
            <a:pPr lvl="3"/>
            <a:r>
              <a:rPr lang="en-US" sz="1000" dirty="0">
                <a:latin typeface="Gotham HTF Book" pitchFamily="2" charset="0"/>
              </a:rPr>
              <a:t>Base spatial data and demographics were collected from ACS-5 year estimates and the quality of life explorer data to perform aggregate analyses on the neighborhood level.</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0" name="Content Placeholder 12">
            <a:extLst>
              <a:ext uri="{FF2B5EF4-FFF2-40B4-BE49-F238E27FC236}">
                <a16:creationId xmlns:a16="http://schemas.microsoft.com/office/drawing/2014/main" id="{F6BC8FA9-FE98-42B7-8621-265B6DB20AB4}"/>
              </a:ext>
            </a:extLst>
          </p:cNvPr>
          <p:cNvSpPr txBox="1">
            <a:spLocks/>
          </p:cNvSpPr>
          <p:nvPr/>
        </p:nvSpPr>
        <p:spPr>
          <a:xfrm>
            <a:off x="457197" y="1233224"/>
            <a:ext cx="3165818" cy="242379"/>
          </a:xfrm>
          <a:prstGeom prst="rect">
            <a:avLst/>
          </a:prstGeom>
        </p:spPr>
        <p:txBody>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buNone/>
            </a:pPr>
            <a:r>
              <a:rPr lang="en-US" dirty="0"/>
              <a:t>Choice of Indicators</a:t>
            </a:r>
          </a:p>
          <a:p>
            <a:endParaRPr lang="en-US" dirty="0"/>
          </a:p>
          <a:p>
            <a:endParaRPr lang="en-US" dirty="0"/>
          </a:p>
          <a:p>
            <a:endParaRPr lang="en-US" dirty="0"/>
          </a:p>
          <a:p>
            <a:endParaRPr lang="en-US" dirty="0"/>
          </a:p>
          <a:p>
            <a:endParaRPr lang="en-US" dirty="0"/>
          </a:p>
          <a:p>
            <a:endParaRPr lang="en-US" dirty="0"/>
          </a:p>
        </p:txBody>
      </p:sp>
      <p:sp>
        <p:nvSpPr>
          <p:cNvPr id="11" name="Content Placeholder 1">
            <a:extLst>
              <a:ext uri="{FF2B5EF4-FFF2-40B4-BE49-F238E27FC236}">
                <a16:creationId xmlns:a16="http://schemas.microsoft.com/office/drawing/2014/main" id="{5BFE43CA-7853-47BC-B94F-FA221D3BDFA9}"/>
              </a:ext>
            </a:extLst>
          </p:cNvPr>
          <p:cNvSpPr txBox="1">
            <a:spLocks/>
          </p:cNvSpPr>
          <p:nvPr/>
        </p:nvSpPr>
        <p:spPr>
          <a:xfrm>
            <a:off x="457197" y="1713112"/>
            <a:ext cx="4173527" cy="796017"/>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The indicators are chosen through stakeholder engagement, previous local research on variables related to quality of life in Charlotte, and research about similar efforts undertaken in other cities. </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4" name="Content Placeholder 14">
            <a:extLst>
              <a:ext uri="{FF2B5EF4-FFF2-40B4-BE49-F238E27FC236}">
                <a16:creationId xmlns:a16="http://schemas.microsoft.com/office/drawing/2014/main" id="{1991A804-F8A1-4185-A189-94B9D5CCE2A6}"/>
              </a:ext>
            </a:extLst>
          </p:cNvPr>
          <p:cNvSpPr txBox="1">
            <a:spLocks/>
          </p:cNvSpPr>
          <p:nvPr/>
        </p:nvSpPr>
        <p:spPr>
          <a:xfrm>
            <a:off x="6887357" y="238281"/>
            <a:ext cx="1799442" cy="19326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lgn="r"/>
            <a:r>
              <a:rPr lang="en-US" sz="900" dirty="0"/>
              <a:t>Data &amp; Methodology</a:t>
            </a:r>
          </a:p>
        </p:txBody>
      </p:sp>
    </p:spTree>
    <p:extLst>
      <p:ext uri="{BB962C8B-B14F-4D97-AF65-F5344CB8AC3E}">
        <p14:creationId xmlns:p14="http://schemas.microsoft.com/office/powerpoint/2010/main" val="322458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518240" y="2688887"/>
            <a:ext cx="8030955" cy="1578894"/>
          </a:xfrm>
        </p:spPr>
        <p:txBody>
          <a:bodyPr/>
          <a:lstStyle/>
          <a:p>
            <a:r>
              <a:rPr lang="en-US" sz="5400" dirty="0">
                <a:solidFill>
                  <a:schemeClr val="bg2"/>
                </a:solidFill>
                <a:latin typeface="Gotham HTF Bold" pitchFamily="2" charset="0"/>
              </a:rPr>
              <a:t>Financial Health and Economy</a:t>
            </a:r>
          </a:p>
        </p:txBody>
      </p:sp>
    </p:spTree>
    <p:extLst>
      <p:ext uri="{BB962C8B-B14F-4D97-AF65-F5344CB8AC3E}">
        <p14:creationId xmlns:p14="http://schemas.microsoft.com/office/powerpoint/2010/main" val="2525821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a:extLst>
              <a:ext uri="{FF2B5EF4-FFF2-40B4-BE49-F238E27FC236}">
                <a16:creationId xmlns:a16="http://schemas.microsoft.com/office/drawing/2014/main" id="{EB64F927-B9B0-4274-A475-AF6023854AFA}"/>
              </a:ext>
            </a:extLst>
          </p:cNvPr>
          <p:cNvGraphicFramePr>
            <a:graphicFrameLocks noGrp="1"/>
          </p:cNvGraphicFramePr>
          <p:nvPr>
            <p:extLst>
              <p:ext uri="{D42A27DB-BD31-4B8C-83A1-F6EECF244321}">
                <p14:modId xmlns:p14="http://schemas.microsoft.com/office/powerpoint/2010/main" val="4079925402"/>
              </p:ext>
            </p:extLst>
          </p:nvPr>
        </p:nvGraphicFramePr>
        <p:xfrm>
          <a:off x="457199" y="1181686"/>
          <a:ext cx="3182053" cy="1173480"/>
        </p:xfrm>
        <a:graphic>
          <a:graphicData uri="http://schemas.openxmlformats.org/drawingml/2006/table">
            <a:tbl>
              <a:tblPr>
                <a:tableStyleId>{5C22544A-7EE6-4342-B048-85BDC9FD1C3A}</a:tableStyleId>
              </a:tblPr>
              <a:tblGrid>
                <a:gridCol w="3182053">
                  <a:extLst>
                    <a:ext uri="{9D8B030D-6E8A-4147-A177-3AD203B41FA5}">
                      <a16:colId xmlns:a16="http://schemas.microsoft.com/office/drawing/2014/main" val="20000"/>
                    </a:ext>
                  </a:extLst>
                </a:gridCol>
              </a:tblGrid>
              <a:tr h="718366">
                <a:tc>
                  <a:txBody>
                    <a:bodyPr/>
                    <a:lstStyle/>
                    <a:p>
                      <a:r>
                        <a:rPr lang="en-US" sz="1300" i="1" dirty="0">
                          <a:solidFill>
                            <a:schemeClr val="tx2"/>
                          </a:solidFill>
                          <a:latin typeface="Gotham HTF Bold"/>
                        </a:rPr>
                        <a:t>Equity Score : 59     White-to-Black Ratio: 1.53</a:t>
                      </a:r>
                    </a:p>
                    <a:p>
                      <a:endParaRPr lang="en-US" sz="1300" i="1" dirty="0">
                        <a:solidFill>
                          <a:schemeClr val="accent1"/>
                        </a:solidFill>
                        <a:latin typeface="Gotham HTF Bold"/>
                      </a:endParaRPr>
                    </a:p>
                    <a:p>
                      <a:r>
                        <a:rPr lang="en-US" sz="1300" i="1" dirty="0">
                          <a:solidFill>
                            <a:schemeClr val="accent1"/>
                          </a:solidFill>
                          <a:latin typeface="Gotham HTF Bold"/>
                        </a:rPr>
                        <a:t>Median Annual Income in White working adults was 1.53 times that of Black </a:t>
                      </a:r>
                      <a:r>
                        <a:rPr lang="en-US" sz="1300" i="1" kern="1200" dirty="0">
                          <a:solidFill>
                            <a:schemeClr val="accent1"/>
                          </a:solidFill>
                          <a:latin typeface="Gotham HTF Bold"/>
                          <a:ea typeface="+mn-ea"/>
                          <a:cs typeface="+mn-cs"/>
                        </a:rPr>
                        <a:t>working adults i</a:t>
                      </a:r>
                      <a:r>
                        <a:rPr lang="en-US" sz="1300" i="1" dirty="0">
                          <a:solidFill>
                            <a:schemeClr val="accent1"/>
                          </a:solidFill>
                          <a:latin typeface="Gotham HTF Bold"/>
                        </a:rPr>
                        <a:t>n 2019</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3" name="Content Placeholder 12">
            <a:extLst>
              <a:ext uri="{FF2B5EF4-FFF2-40B4-BE49-F238E27FC236}">
                <a16:creationId xmlns:a16="http://schemas.microsoft.com/office/drawing/2014/main" id="{53136B9E-A3F1-40E7-A5A6-4C8E870AFF3D}"/>
              </a:ext>
            </a:extLst>
          </p:cNvPr>
          <p:cNvSpPr>
            <a:spLocks noGrp="1"/>
          </p:cNvSpPr>
          <p:nvPr>
            <p:ph idx="13"/>
          </p:nvPr>
        </p:nvSpPr>
        <p:spPr>
          <a:xfrm>
            <a:off x="457199" y="2368564"/>
            <a:ext cx="3165818" cy="242379"/>
          </a:xfrm>
        </p:spPr>
        <p:txBody>
          <a:bodyPr/>
          <a:lstStyle/>
          <a:p>
            <a:r>
              <a:rPr lang="en-US" dirty="0"/>
              <a:t>What is measured?</a:t>
            </a:r>
          </a:p>
          <a:p>
            <a:endParaRPr lang="en-US" dirty="0"/>
          </a:p>
          <a:p>
            <a:endParaRPr lang="en-US" dirty="0"/>
          </a:p>
          <a:p>
            <a:endParaRPr lang="en-US" dirty="0"/>
          </a:p>
          <a:p>
            <a:endParaRPr lang="en-US" dirty="0"/>
          </a:p>
          <a:p>
            <a:endParaRPr lang="en-US" dirty="0"/>
          </a:p>
          <a:p>
            <a:endParaRPr lang="en-US" dirty="0"/>
          </a:p>
        </p:txBody>
      </p:sp>
      <p:sp>
        <p:nvSpPr>
          <p:cNvPr id="10" name="Content Placeholder 1">
            <a:extLst>
              <a:ext uri="{FF2B5EF4-FFF2-40B4-BE49-F238E27FC236}">
                <a16:creationId xmlns:a16="http://schemas.microsoft.com/office/drawing/2014/main" id="{837312DE-DFB4-40CF-8D46-4403200E16C7}"/>
              </a:ext>
            </a:extLst>
          </p:cNvPr>
          <p:cNvSpPr txBox="1">
            <a:spLocks/>
          </p:cNvSpPr>
          <p:nvPr/>
        </p:nvSpPr>
        <p:spPr>
          <a:xfrm>
            <a:off x="457198" y="3402212"/>
            <a:ext cx="3034145" cy="957696"/>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Personal income represent one of the key markers of economic well-being and related to a large set of social and economic outcomes such as poverty, unemployment and quality of life.  </a:t>
            </a:r>
          </a:p>
          <a:p>
            <a:pPr lvl="3"/>
            <a:endParaRPr lang="en-US" i="1" dirty="0">
              <a:latin typeface="Gotham HTF Book" pitchFamily="2" charset="0"/>
            </a:endParaRPr>
          </a:p>
          <a:p>
            <a:pPr lvl="3"/>
            <a:endParaRPr lang="en-US" dirty="0">
              <a:latin typeface="Gotham HTF Book" pitchFamily="2" charset="0"/>
            </a:endParaRPr>
          </a:p>
          <a:p>
            <a:pPr>
              <a:buNone/>
            </a:pPr>
            <a:endParaRPr lang="en-US" dirty="0">
              <a:latin typeface="Gotham HTF Book" pitchFamily="2" charset="0"/>
            </a:endParaRPr>
          </a:p>
        </p:txBody>
      </p:sp>
      <p:sp>
        <p:nvSpPr>
          <p:cNvPr id="9" name="Content Placeholder 1">
            <a:extLst>
              <a:ext uri="{FF2B5EF4-FFF2-40B4-BE49-F238E27FC236}">
                <a16:creationId xmlns:a16="http://schemas.microsoft.com/office/drawing/2014/main" id="{F1A0B533-89ED-4DD4-80AE-F73E717D8746}"/>
              </a:ext>
            </a:extLst>
          </p:cNvPr>
          <p:cNvSpPr txBox="1">
            <a:spLocks/>
          </p:cNvSpPr>
          <p:nvPr/>
        </p:nvSpPr>
        <p:spPr>
          <a:xfrm>
            <a:off x="473434" y="2570962"/>
            <a:ext cx="3034145" cy="625428"/>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Median annual incomes for currently employed White and Black adults aged 25-64 working 30+ hours per week. </a:t>
            </a:r>
          </a:p>
          <a:p>
            <a:pPr lvl="3"/>
            <a:endParaRPr lang="en-US" dirty="0">
              <a:latin typeface="Gotham HTF Book" pitchFamily="2" charset="0"/>
            </a:endParaRPr>
          </a:p>
          <a:p>
            <a:endParaRPr lang="en-US" dirty="0">
              <a:latin typeface="Gotham HTF Book" pitchFamily="2" charset="0"/>
            </a:endParaRPr>
          </a:p>
        </p:txBody>
      </p:sp>
      <p:sp>
        <p:nvSpPr>
          <p:cNvPr id="7" name="Content Placeholder 12">
            <a:extLst>
              <a:ext uri="{FF2B5EF4-FFF2-40B4-BE49-F238E27FC236}">
                <a16:creationId xmlns:a16="http://schemas.microsoft.com/office/drawing/2014/main" id="{567B933A-E297-4B8F-962F-EE2DB2FCFF76}"/>
              </a:ext>
            </a:extLst>
          </p:cNvPr>
          <p:cNvSpPr txBox="1">
            <a:spLocks/>
          </p:cNvSpPr>
          <p:nvPr/>
        </p:nvSpPr>
        <p:spPr>
          <a:xfrm>
            <a:off x="473434" y="3191124"/>
            <a:ext cx="3165818" cy="186804"/>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Why is this important?</a:t>
            </a:r>
          </a:p>
          <a:p>
            <a:endParaRPr lang="en-US" dirty="0"/>
          </a:p>
          <a:p>
            <a:endParaRPr lang="en-US" dirty="0"/>
          </a:p>
          <a:p>
            <a:endParaRPr lang="en-US" dirty="0"/>
          </a:p>
          <a:p>
            <a:endParaRPr lang="en-US" dirty="0"/>
          </a:p>
          <a:p>
            <a:endParaRPr lang="en-US" dirty="0"/>
          </a:p>
        </p:txBody>
      </p:sp>
      <p:sp>
        <p:nvSpPr>
          <p:cNvPr id="5" name="Title 4">
            <a:extLst>
              <a:ext uri="{FF2B5EF4-FFF2-40B4-BE49-F238E27FC236}">
                <a16:creationId xmlns:a16="http://schemas.microsoft.com/office/drawing/2014/main" id="{B12F29ED-7A5D-4008-8357-627E43F95B2F}"/>
              </a:ext>
            </a:extLst>
          </p:cNvPr>
          <p:cNvSpPr>
            <a:spLocks noGrp="1"/>
          </p:cNvSpPr>
          <p:nvPr>
            <p:ph type="title"/>
          </p:nvPr>
        </p:nvSpPr>
        <p:spPr/>
        <p:txBody>
          <a:bodyPr/>
          <a:lstStyle/>
          <a:p>
            <a:r>
              <a:rPr lang="en-US" dirty="0"/>
              <a:t>Median Personal Income</a:t>
            </a:r>
          </a:p>
        </p:txBody>
      </p:sp>
      <p:sp>
        <p:nvSpPr>
          <p:cNvPr id="15" name="Content Placeholder 14">
            <a:extLst>
              <a:ext uri="{FF2B5EF4-FFF2-40B4-BE49-F238E27FC236}">
                <a16:creationId xmlns:a16="http://schemas.microsoft.com/office/drawing/2014/main" id="{2B1D8649-333B-4A21-AE8B-4BEC2341B801}"/>
              </a:ext>
            </a:extLst>
          </p:cNvPr>
          <p:cNvSpPr>
            <a:spLocks noGrp="1"/>
          </p:cNvSpPr>
          <p:nvPr>
            <p:ph idx="15"/>
          </p:nvPr>
        </p:nvSpPr>
        <p:spPr>
          <a:xfrm>
            <a:off x="4144159" y="6092181"/>
            <a:ext cx="4542640" cy="527538"/>
          </a:xfrm>
        </p:spPr>
        <p:txBody>
          <a:bodyPr/>
          <a:lstStyle/>
          <a:p>
            <a:r>
              <a:rPr lang="en-US" sz="900" dirty="0"/>
              <a:t>Data Source(s): American Community Survey Public Use Microsample 1-year Estimates</a:t>
            </a:r>
          </a:p>
        </p:txBody>
      </p:sp>
      <p:sp>
        <p:nvSpPr>
          <p:cNvPr id="8" name="Content Placeholder 12">
            <a:extLst>
              <a:ext uri="{FF2B5EF4-FFF2-40B4-BE49-F238E27FC236}">
                <a16:creationId xmlns:a16="http://schemas.microsoft.com/office/drawing/2014/main" id="{C5B8B16E-7BBF-4E43-9B59-FE20B91DF094}"/>
              </a:ext>
            </a:extLst>
          </p:cNvPr>
          <p:cNvSpPr txBox="1">
            <a:spLocks/>
          </p:cNvSpPr>
          <p:nvPr/>
        </p:nvSpPr>
        <p:spPr>
          <a:xfrm>
            <a:off x="457200" y="4359908"/>
            <a:ext cx="3165818" cy="242379"/>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Findings</a:t>
            </a:r>
          </a:p>
          <a:p>
            <a:endParaRPr lang="en-US" dirty="0"/>
          </a:p>
          <a:p>
            <a:endParaRPr lang="en-US" dirty="0"/>
          </a:p>
          <a:p>
            <a:endParaRPr lang="en-US" dirty="0"/>
          </a:p>
          <a:p>
            <a:endParaRPr lang="en-US" dirty="0"/>
          </a:p>
          <a:p>
            <a:endParaRPr lang="en-US" dirty="0"/>
          </a:p>
        </p:txBody>
      </p:sp>
      <p:sp>
        <p:nvSpPr>
          <p:cNvPr id="11" name="Content Placeholder 1">
            <a:extLst>
              <a:ext uri="{FF2B5EF4-FFF2-40B4-BE49-F238E27FC236}">
                <a16:creationId xmlns:a16="http://schemas.microsoft.com/office/drawing/2014/main" id="{19E6AEA0-48CE-418B-BB0B-C06355F6FB44}"/>
              </a:ext>
            </a:extLst>
          </p:cNvPr>
          <p:cNvSpPr txBox="1">
            <a:spLocks/>
          </p:cNvSpPr>
          <p:nvPr/>
        </p:nvSpPr>
        <p:spPr>
          <a:xfrm>
            <a:off x="457197" y="4700955"/>
            <a:ext cx="3034145" cy="1326766"/>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Median Personal Income for White working adults was $60,608 while for Black working adult was $40,405. Compared to 2018, the 2019 disparity as indicated by the score is slightly lower but the previous years' equity scores show that income inequity at the individual level has remained largely the same.</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6" name="Content Placeholder 14">
            <a:extLst>
              <a:ext uri="{FF2B5EF4-FFF2-40B4-BE49-F238E27FC236}">
                <a16:creationId xmlns:a16="http://schemas.microsoft.com/office/drawing/2014/main" id="{F18A7970-3D49-412E-A7A2-E287B9C4F658}"/>
              </a:ext>
            </a:extLst>
          </p:cNvPr>
          <p:cNvSpPr txBox="1">
            <a:spLocks/>
          </p:cNvSpPr>
          <p:nvPr/>
        </p:nvSpPr>
        <p:spPr>
          <a:xfrm>
            <a:off x="6887357" y="238281"/>
            <a:ext cx="1799442" cy="19326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lgn="r"/>
            <a:r>
              <a:rPr lang="en-US" sz="900" dirty="0"/>
              <a:t>Indicator #2</a:t>
            </a:r>
          </a:p>
        </p:txBody>
      </p:sp>
      <p:graphicFrame>
        <p:nvGraphicFramePr>
          <p:cNvPr id="18" name="Content Placeholder 17">
            <a:extLst>
              <a:ext uri="{FF2B5EF4-FFF2-40B4-BE49-F238E27FC236}">
                <a16:creationId xmlns:a16="http://schemas.microsoft.com/office/drawing/2014/main" id="{DC4609C9-DFD5-4044-AA40-2303EFDB0CC1}"/>
              </a:ext>
            </a:extLst>
          </p:cNvPr>
          <p:cNvGraphicFramePr>
            <a:graphicFrameLocks noGrp="1"/>
          </p:cNvGraphicFramePr>
          <p:nvPr>
            <p:ph idx="1"/>
            <p:extLst>
              <p:ext uri="{D42A27DB-BD31-4B8C-83A1-F6EECF244321}">
                <p14:modId xmlns:p14="http://schemas.microsoft.com/office/powerpoint/2010/main" val="2243889924"/>
              </p:ext>
            </p:extLst>
          </p:nvPr>
        </p:nvGraphicFramePr>
        <p:xfrm>
          <a:off x="4142231" y="915356"/>
          <a:ext cx="4544568" cy="258775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9318DEFD-3195-4A41-A323-63A72E4DBF3F}"/>
              </a:ext>
            </a:extLst>
          </p:cNvPr>
          <p:cNvGraphicFramePr>
            <a:graphicFrameLocks/>
          </p:cNvGraphicFramePr>
          <p:nvPr>
            <p:extLst>
              <p:ext uri="{D42A27DB-BD31-4B8C-83A1-F6EECF244321}">
                <p14:modId xmlns:p14="http://schemas.microsoft.com/office/powerpoint/2010/main" val="3472010316"/>
              </p:ext>
            </p:extLst>
          </p:nvPr>
        </p:nvGraphicFramePr>
        <p:xfrm>
          <a:off x="4273906" y="3455620"/>
          <a:ext cx="4412893" cy="249067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00467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F1A0B533-89ED-4DD4-80AE-F73E717D8746}"/>
              </a:ext>
            </a:extLst>
          </p:cNvPr>
          <p:cNvSpPr txBox="1">
            <a:spLocks/>
          </p:cNvSpPr>
          <p:nvPr/>
        </p:nvSpPr>
        <p:spPr>
          <a:xfrm>
            <a:off x="457200" y="2517647"/>
            <a:ext cx="3034145" cy="625428"/>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75</a:t>
            </a:r>
            <a:r>
              <a:rPr lang="en-US" sz="1050" baseline="30000" dirty="0">
                <a:latin typeface="Gotham HTF Book" pitchFamily="2" charset="0"/>
              </a:rPr>
              <a:t>th</a:t>
            </a:r>
            <a:r>
              <a:rPr lang="en-US" sz="1050" dirty="0">
                <a:latin typeface="Gotham HTF Book" pitchFamily="2" charset="0"/>
              </a:rPr>
              <a:t> percentile annual incomes for currently employed White and Black adults aged 25-64 working 30+ hours per week. </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3" name="Content Placeholder 12">
            <a:extLst>
              <a:ext uri="{FF2B5EF4-FFF2-40B4-BE49-F238E27FC236}">
                <a16:creationId xmlns:a16="http://schemas.microsoft.com/office/drawing/2014/main" id="{53136B9E-A3F1-40E7-A5A6-4C8E870AFF3D}"/>
              </a:ext>
            </a:extLst>
          </p:cNvPr>
          <p:cNvSpPr>
            <a:spLocks noGrp="1"/>
          </p:cNvSpPr>
          <p:nvPr>
            <p:ph idx="13"/>
          </p:nvPr>
        </p:nvSpPr>
        <p:spPr>
          <a:xfrm>
            <a:off x="457199" y="2291096"/>
            <a:ext cx="3165818" cy="242379"/>
          </a:xfrm>
        </p:spPr>
        <p:txBody>
          <a:bodyPr/>
          <a:lstStyle/>
          <a:p>
            <a:r>
              <a:rPr lang="en-US" dirty="0"/>
              <a:t>What is measured?</a:t>
            </a:r>
          </a:p>
          <a:p>
            <a:endParaRPr lang="en-US" dirty="0"/>
          </a:p>
          <a:p>
            <a:endParaRPr lang="en-US" dirty="0"/>
          </a:p>
          <a:p>
            <a:endParaRPr lang="en-US" dirty="0"/>
          </a:p>
          <a:p>
            <a:endParaRPr lang="en-US" dirty="0"/>
          </a:p>
          <a:p>
            <a:endParaRPr lang="en-US" dirty="0"/>
          </a:p>
        </p:txBody>
      </p:sp>
      <p:sp>
        <p:nvSpPr>
          <p:cNvPr id="7" name="Content Placeholder 12">
            <a:extLst>
              <a:ext uri="{FF2B5EF4-FFF2-40B4-BE49-F238E27FC236}">
                <a16:creationId xmlns:a16="http://schemas.microsoft.com/office/drawing/2014/main" id="{567B933A-E297-4B8F-962F-EE2DB2FCFF76}"/>
              </a:ext>
            </a:extLst>
          </p:cNvPr>
          <p:cNvSpPr txBox="1">
            <a:spLocks/>
          </p:cNvSpPr>
          <p:nvPr/>
        </p:nvSpPr>
        <p:spPr>
          <a:xfrm>
            <a:off x="457199" y="3105354"/>
            <a:ext cx="3165818" cy="186804"/>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Why is this important?</a:t>
            </a:r>
          </a:p>
          <a:p>
            <a:endParaRPr lang="en-US" dirty="0"/>
          </a:p>
          <a:p>
            <a:endParaRPr lang="en-US" dirty="0"/>
          </a:p>
          <a:p>
            <a:endParaRPr lang="en-US" dirty="0"/>
          </a:p>
          <a:p>
            <a:endParaRPr lang="en-US" dirty="0"/>
          </a:p>
          <a:p>
            <a:endParaRPr lang="en-US" dirty="0"/>
          </a:p>
        </p:txBody>
      </p:sp>
      <p:sp>
        <p:nvSpPr>
          <p:cNvPr id="10" name="Content Placeholder 1">
            <a:extLst>
              <a:ext uri="{FF2B5EF4-FFF2-40B4-BE49-F238E27FC236}">
                <a16:creationId xmlns:a16="http://schemas.microsoft.com/office/drawing/2014/main" id="{837312DE-DFB4-40CF-8D46-4403200E16C7}"/>
              </a:ext>
            </a:extLst>
          </p:cNvPr>
          <p:cNvSpPr txBox="1">
            <a:spLocks/>
          </p:cNvSpPr>
          <p:nvPr/>
        </p:nvSpPr>
        <p:spPr>
          <a:xfrm>
            <a:off x="457198" y="3402212"/>
            <a:ext cx="3034145" cy="754435"/>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Median income captures the midpoint of income level but is insufficient to understand if the income disparities vary across the distribution. The 75</a:t>
            </a:r>
            <a:r>
              <a:rPr lang="en-US" sz="1050" baseline="30000" dirty="0">
                <a:latin typeface="Gotham HTF Book" pitchFamily="2" charset="0"/>
              </a:rPr>
              <a:t>th</a:t>
            </a:r>
            <a:r>
              <a:rPr lang="en-US" sz="1050" dirty="0">
                <a:latin typeface="Gotham HTF Book" pitchFamily="2" charset="0"/>
              </a:rPr>
              <a:t> percentile shows the change in equity at higher income levels as well as proxies for economic opportunities in the form of high-wage occupations.</a:t>
            </a:r>
          </a:p>
          <a:p>
            <a:pPr lvl="3"/>
            <a:endParaRPr lang="en-US" i="1" dirty="0">
              <a:latin typeface="Gotham HTF Book" pitchFamily="2" charset="0"/>
            </a:endParaRPr>
          </a:p>
          <a:p>
            <a:pPr lvl="3"/>
            <a:endParaRPr lang="en-US" dirty="0">
              <a:latin typeface="Gotham HTF Book" pitchFamily="2" charset="0"/>
            </a:endParaRPr>
          </a:p>
          <a:p>
            <a:pPr>
              <a:buNone/>
            </a:pPr>
            <a:endParaRPr lang="en-US" dirty="0">
              <a:latin typeface="Gotham HTF Book" pitchFamily="2" charset="0"/>
            </a:endParaRPr>
          </a:p>
        </p:txBody>
      </p:sp>
      <p:sp>
        <p:nvSpPr>
          <p:cNvPr id="5" name="Title 4">
            <a:extLst>
              <a:ext uri="{FF2B5EF4-FFF2-40B4-BE49-F238E27FC236}">
                <a16:creationId xmlns:a16="http://schemas.microsoft.com/office/drawing/2014/main" id="{B12F29ED-7A5D-4008-8357-627E43F95B2F}"/>
              </a:ext>
            </a:extLst>
          </p:cNvPr>
          <p:cNvSpPr>
            <a:spLocks noGrp="1"/>
          </p:cNvSpPr>
          <p:nvPr>
            <p:ph type="title"/>
          </p:nvPr>
        </p:nvSpPr>
        <p:spPr>
          <a:xfrm>
            <a:off x="457199" y="685800"/>
            <a:ext cx="3292679" cy="385832"/>
          </a:xfrm>
        </p:spPr>
        <p:txBody>
          <a:bodyPr>
            <a:normAutofit fontScale="90000"/>
          </a:bodyPr>
          <a:lstStyle/>
          <a:p>
            <a:r>
              <a:rPr lang="en-US" dirty="0"/>
              <a:t>75</a:t>
            </a:r>
            <a:r>
              <a:rPr lang="en-US" baseline="30000" dirty="0"/>
              <a:t>th</a:t>
            </a:r>
            <a:r>
              <a:rPr lang="en-US" dirty="0"/>
              <a:t> Percentile Personal Income</a:t>
            </a:r>
          </a:p>
        </p:txBody>
      </p:sp>
      <p:sp>
        <p:nvSpPr>
          <p:cNvPr id="15" name="Content Placeholder 14">
            <a:extLst>
              <a:ext uri="{FF2B5EF4-FFF2-40B4-BE49-F238E27FC236}">
                <a16:creationId xmlns:a16="http://schemas.microsoft.com/office/drawing/2014/main" id="{2B1D8649-333B-4A21-AE8B-4BEC2341B801}"/>
              </a:ext>
            </a:extLst>
          </p:cNvPr>
          <p:cNvSpPr>
            <a:spLocks noGrp="1"/>
          </p:cNvSpPr>
          <p:nvPr>
            <p:ph idx="15"/>
          </p:nvPr>
        </p:nvSpPr>
        <p:spPr>
          <a:xfrm>
            <a:off x="4144159" y="6092181"/>
            <a:ext cx="4542640" cy="527538"/>
          </a:xfrm>
        </p:spPr>
        <p:txBody>
          <a:bodyPr/>
          <a:lstStyle/>
          <a:p>
            <a:r>
              <a:rPr lang="en-US" sz="900" dirty="0"/>
              <a:t>Data Source(s): American Community Survey Public Use Microsample 1-year Estimates</a:t>
            </a:r>
          </a:p>
        </p:txBody>
      </p:sp>
      <p:graphicFrame>
        <p:nvGraphicFramePr>
          <p:cNvPr id="17" name="Table 16">
            <a:extLst>
              <a:ext uri="{FF2B5EF4-FFF2-40B4-BE49-F238E27FC236}">
                <a16:creationId xmlns:a16="http://schemas.microsoft.com/office/drawing/2014/main" id="{EB64F927-B9B0-4274-A475-AF6023854AFA}"/>
              </a:ext>
            </a:extLst>
          </p:cNvPr>
          <p:cNvGraphicFramePr>
            <a:graphicFrameLocks noGrp="1"/>
          </p:cNvGraphicFramePr>
          <p:nvPr>
            <p:extLst>
              <p:ext uri="{D42A27DB-BD31-4B8C-83A1-F6EECF244321}">
                <p14:modId xmlns:p14="http://schemas.microsoft.com/office/powerpoint/2010/main" val="4032408150"/>
              </p:ext>
            </p:extLst>
          </p:nvPr>
        </p:nvGraphicFramePr>
        <p:xfrm>
          <a:off x="457199" y="1181686"/>
          <a:ext cx="3034145" cy="975360"/>
        </p:xfrm>
        <a:graphic>
          <a:graphicData uri="http://schemas.openxmlformats.org/drawingml/2006/table">
            <a:tbl>
              <a:tblPr>
                <a:tableStyleId>{5C22544A-7EE6-4342-B048-85BDC9FD1C3A}</a:tableStyleId>
              </a:tblPr>
              <a:tblGrid>
                <a:gridCol w="3034145">
                  <a:extLst>
                    <a:ext uri="{9D8B030D-6E8A-4147-A177-3AD203B41FA5}">
                      <a16:colId xmlns:a16="http://schemas.microsoft.com/office/drawing/2014/main" val="20000"/>
                    </a:ext>
                  </a:extLst>
                </a:gridCol>
              </a:tblGrid>
              <a:tr h="718366">
                <a:tc>
                  <a:txBody>
                    <a:bodyPr/>
                    <a:lstStyle/>
                    <a:p>
                      <a:r>
                        <a:rPr lang="en-US" sz="1300" i="1" dirty="0">
                          <a:solidFill>
                            <a:schemeClr val="tx2"/>
                          </a:solidFill>
                          <a:latin typeface="Gotham HTF Bold"/>
                        </a:rPr>
                        <a:t>Equity Score : 43    White-to-Black Ratio: 1.93</a:t>
                      </a:r>
                    </a:p>
                    <a:p>
                      <a:endParaRPr lang="en-US" sz="1300" i="1" dirty="0">
                        <a:solidFill>
                          <a:schemeClr val="accent1"/>
                        </a:solidFill>
                        <a:latin typeface="Gotham HTF Bold"/>
                      </a:endParaRPr>
                    </a:p>
                    <a:p>
                      <a:r>
                        <a:rPr lang="en-US" sz="1300" i="1" dirty="0">
                          <a:solidFill>
                            <a:schemeClr val="accent1"/>
                          </a:solidFill>
                          <a:latin typeface="Gotham HTF Bold"/>
                        </a:rPr>
                        <a:t>75</a:t>
                      </a:r>
                      <a:r>
                        <a:rPr lang="en-US" sz="1300" i="1" baseline="30000" dirty="0">
                          <a:solidFill>
                            <a:schemeClr val="accent1"/>
                          </a:solidFill>
                          <a:latin typeface="Gotham HTF Bold"/>
                        </a:rPr>
                        <a:t>th</a:t>
                      </a:r>
                      <a:r>
                        <a:rPr lang="en-US" sz="1300" i="1" dirty="0">
                          <a:solidFill>
                            <a:schemeClr val="accent1"/>
                          </a:solidFill>
                          <a:latin typeface="Gotham HTF Bold"/>
                        </a:rPr>
                        <a:t> percentile incomes of White working adults are almost twice that of Black adults.</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8" name="Content Placeholder 12">
            <a:extLst>
              <a:ext uri="{FF2B5EF4-FFF2-40B4-BE49-F238E27FC236}">
                <a16:creationId xmlns:a16="http://schemas.microsoft.com/office/drawing/2014/main" id="{C5B8B16E-7BBF-4E43-9B59-FE20B91DF094}"/>
              </a:ext>
            </a:extLst>
          </p:cNvPr>
          <p:cNvSpPr txBox="1">
            <a:spLocks/>
          </p:cNvSpPr>
          <p:nvPr/>
        </p:nvSpPr>
        <p:spPr>
          <a:xfrm>
            <a:off x="457200" y="4487626"/>
            <a:ext cx="3165818" cy="242379"/>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Findings</a:t>
            </a:r>
          </a:p>
          <a:p>
            <a:endParaRPr lang="en-US" dirty="0"/>
          </a:p>
          <a:p>
            <a:endParaRPr lang="en-US" dirty="0"/>
          </a:p>
          <a:p>
            <a:endParaRPr lang="en-US" dirty="0"/>
          </a:p>
          <a:p>
            <a:endParaRPr lang="en-US" dirty="0"/>
          </a:p>
          <a:p>
            <a:endParaRPr lang="en-US" dirty="0"/>
          </a:p>
        </p:txBody>
      </p:sp>
      <p:sp>
        <p:nvSpPr>
          <p:cNvPr id="11" name="Content Placeholder 1">
            <a:extLst>
              <a:ext uri="{FF2B5EF4-FFF2-40B4-BE49-F238E27FC236}">
                <a16:creationId xmlns:a16="http://schemas.microsoft.com/office/drawing/2014/main" id="{19E6AEA0-48CE-418B-BB0B-C06355F6FB44}"/>
              </a:ext>
            </a:extLst>
          </p:cNvPr>
          <p:cNvSpPr txBox="1">
            <a:spLocks/>
          </p:cNvSpPr>
          <p:nvPr/>
        </p:nvSpPr>
        <p:spPr>
          <a:xfrm>
            <a:off x="457197" y="4738429"/>
            <a:ext cx="3034145" cy="1748797"/>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The equity levels worsen at the 75</a:t>
            </a:r>
            <a:r>
              <a:rPr lang="en-US" sz="1050" baseline="30000" dirty="0">
                <a:latin typeface="Gotham HTF Book" pitchFamily="2" charset="0"/>
              </a:rPr>
              <a:t>th</a:t>
            </a:r>
            <a:r>
              <a:rPr lang="en-US" sz="1050" dirty="0">
                <a:latin typeface="Gotham HTF Book" pitchFamily="2" charset="0"/>
              </a:rPr>
              <a:t> percentile level. White working adults had a 75</a:t>
            </a:r>
            <a:r>
              <a:rPr lang="en-US" sz="1050" baseline="30000" dirty="0">
                <a:latin typeface="Gotham HTF Book" pitchFamily="2" charset="0"/>
              </a:rPr>
              <a:t>th</a:t>
            </a:r>
            <a:r>
              <a:rPr lang="en-US" sz="1050" dirty="0">
                <a:latin typeface="Gotham HTF Book" pitchFamily="2" charset="0"/>
              </a:rPr>
              <a:t> percentile annual income of $1,07,075 while Black working adults were at $55,558. This disparity has been steadily worsening since 2017 as shown by equity score having dropped from 51 to 43 in 2019. The indicator shows that higher-wage occupations and higher economic growth may be flowing disproportionately towards White population. </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6" name="Content Placeholder 14">
            <a:extLst>
              <a:ext uri="{FF2B5EF4-FFF2-40B4-BE49-F238E27FC236}">
                <a16:creationId xmlns:a16="http://schemas.microsoft.com/office/drawing/2014/main" id="{F18A7970-3D49-412E-A7A2-E287B9C4F658}"/>
              </a:ext>
            </a:extLst>
          </p:cNvPr>
          <p:cNvSpPr txBox="1">
            <a:spLocks/>
          </p:cNvSpPr>
          <p:nvPr/>
        </p:nvSpPr>
        <p:spPr>
          <a:xfrm>
            <a:off x="6887357" y="238281"/>
            <a:ext cx="1799442" cy="19326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lgn="r"/>
            <a:r>
              <a:rPr lang="en-US" sz="900" dirty="0"/>
              <a:t>Indicator #2</a:t>
            </a:r>
          </a:p>
        </p:txBody>
      </p:sp>
      <p:graphicFrame>
        <p:nvGraphicFramePr>
          <p:cNvPr id="19" name="Content Placeholder 18">
            <a:extLst>
              <a:ext uri="{FF2B5EF4-FFF2-40B4-BE49-F238E27FC236}">
                <a16:creationId xmlns:a16="http://schemas.microsoft.com/office/drawing/2014/main" id="{DC4609C9-DFD5-4044-AA40-2303EFDB0CC1}"/>
              </a:ext>
            </a:extLst>
          </p:cNvPr>
          <p:cNvGraphicFramePr>
            <a:graphicFrameLocks noGrp="1"/>
          </p:cNvGraphicFramePr>
          <p:nvPr>
            <p:ph idx="1"/>
            <p:extLst>
              <p:ext uri="{D42A27DB-BD31-4B8C-83A1-F6EECF244321}">
                <p14:modId xmlns:p14="http://schemas.microsoft.com/office/powerpoint/2010/main" val="1844678320"/>
              </p:ext>
            </p:extLst>
          </p:nvPr>
        </p:nvGraphicFramePr>
        <p:xfrm>
          <a:off x="4020253" y="1181686"/>
          <a:ext cx="4542640" cy="25877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83051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F1A0B533-89ED-4DD4-80AE-F73E717D8746}"/>
              </a:ext>
            </a:extLst>
          </p:cNvPr>
          <p:cNvSpPr txBox="1">
            <a:spLocks/>
          </p:cNvSpPr>
          <p:nvPr/>
        </p:nvSpPr>
        <p:spPr>
          <a:xfrm>
            <a:off x="457200" y="2517647"/>
            <a:ext cx="3034145" cy="625428"/>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Median annual income of White and Black households</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0" name="Content Placeholder 1">
            <a:extLst>
              <a:ext uri="{FF2B5EF4-FFF2-40B4-BE49-F238E27FC236}">
                <a16:creationId xmlns:a16="http://schemas.microsoft.com/office/drawing/2014/main" id="{837312DE-DFB4-40CF-8D46-4403200E16C7}"/>
              </a:ext>
            </a:extLst>
          </p:cNvPr>
          <p:cNvSpPr txBox="1">
            <a:spLocks/>
          </p:cNvSpPr>
          <p:nvPr/>
        </p:nvSpPr>
        <p:spPr>
          <a:xfrm>
            <a:off x="457198" y="3402212"/>
            <a:ext cx="3034145" cy="93956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Similar to personal income, median household income is a prime marker of economic well-being of families and communities. Household income is also an important public policy tool to determine eligibility for subsidies and other public welfare programs.</a:t>
            </a:r>
          </a:p>
          <a:p>
            <a:pPr lvl="3"/>
            <a:endParaRPr lang="en-US" i="1" dirty="0">
              <a:latin typeface="Gotham HTF Book" pitchFamily="2" charset="0"/>
            </a:endParaRPr>
          </a:p>
          <a:p>
            <a:pPr lvl="3"/>
            <a:endParaRPr lang="en-US" dirty="0">
              <a:latin typeface="Gotham HTF Book" pitchFamily="2" charset="0"/>
            </a:endParaRPr>
          </a:p>
          <a:p>
            <a:pPr>
              <a:buNone/>
            </a:pPr>
            <a:endParaRPr lang="en-US" dirty="0">
              <a:latin typeface="Gotham HTF Book" pitchFamily="2" charset="0"/>
            </a:endParaRPr>
          </a:p>
        </p:txBody>
      </p:sp>
      <p:sp>
        <p:nvSpPr>
          <p:cNvPr id="13" name="Content Placeholder 12">
            <a:extLst>
              <a:ext uri="{FF2B5EF4-FFF2-40B4-BE49-F238E27FC236}">
                <a16:creationId xmlns:a16="http://schemas.microsoft.com/office/drawing/2014/main" id="{53136B9E-A3F1-40E7-A5A6-4C8E870AFF3D}"/>
              </a:ext>
            </a:extLst>
          </p:cNvPr>
          <p:cNvSpPr>
            <a:spLocks noGrp="1"/>
          </p:cNvSpPr>
          <p:nvPr>
            <p:ph idx="13"/>
          </p:nvPr>
        </p:nvSpPr>
        <p:spPr>
          <a:xfrm>
            <a:off x="457199" y="2291096"/>
            <a:ext cx="3165818" cy="242379"/>
          </a:xfrm>
        </p:spPr>
        <p:txBody>
          <a:bodyPr/>
          <a:lstStyle/>
          <a:p>
            <a:r>
              <a:rPr lang="en-US" dirty="0"/>
              <a:t>What is measured?</a:t>
            </a:r>
          </a:p>
          <a:p>
            <a:endParaRPr lang="en-US" dirty="0"/>
          </a:p>
          <a:p>
            <a:endParaRPr lang="en-US" dirty="0"/>
          </a:p>
          <a:p>
            <a:endParaRPr lang="en-US" dirty="0"/>
          </a:p>
          <a:p>
            <a:endParaRPr lang="en-US" dirty="0"/>
          </a:p>
          <a:p>
            <a:endParaRPr lang="en-US" dirty="0"/>
          </a:p>
          <a:p>
            <a:endParaRPr lang="en-US" dirty="0"/>
          </a:p>
        </p:txBody>
      </p:sp>
      <p:sp>
        <p:nvSpPr>
          <p:cNvPr id="7" name="Content Placeholder 12">
            <a:extLst>
              <a:ext uri="{FF2B5EF4-FFF2-40B4-BE49-F238E27FC236}">
                <a16:creationId xmlns:a16="http://schemas.microsoft.com/office/drawing/2014/main" id="{567B933A-E297-4B8F-962F-EE2DB2FCFF76}"/>
              </a:ext>
            </a:extLst>
          </p:cNvPr>
          <p:cNvSpPr txBox="1">
            <a:spLocks/>
          </p:cNvSpPr>
          <p:nvPr/>
        </p:nvSpPr>
        <p:spPr>
          <a:xfrm>
            <a:off x="457199" y="3000811"/>
            <a:ext cx="3165818" cy="186804"/>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Why is this important?</a:t>
            </a:r>
          </a:p>
          <a:p>
            <a:endParaRPr lang="en-US" dirty="0"/>
          </a:p>
          <a:p>
            <a:endParaRPr lang="en-US" dirty="0"/>
          </a:p>
          <a:p>
            <a:endParaRPr lang="en-US" dirty="0"/>
          </a:p>
          <a:p>
            <a:endParaRPr lang="en-US" dirty="0"/>
          </a:p>
          <a:p>
            <a:endParaRPr lang="en-US" dirty="0"/>
          </a:p>
        </p:txBody>
      </p:sp>
      <p:sp>
        <p:nvSpPr>
          <p:cNvPr id="5" name="Title 4">
            <a:extLst>
              <a:ext uri="{FF2B5EF4-FFF2-40B4-BE49-F238E27FC236}">
                <a16:creationId xmlns:a16="http://schemas.microsoft.com/office/drawing/2014/main" id="{B12F29ED-7A5D-4008-8357-627E43F95B2F}"/>
              </a:ext>
            </a:extLst>
          </p:cNvPr>
          <p:cNvSpPr>
            <a:spLocks noGrp="1"/>
          </p:cNvSpPr>
          <p:nvPr>
            <p:ph type="title"/>
          </p:nvPr>
        </p:nvSpPr>
        <p:spPr/>
        <p:txBody>
          <a:bodyPr/>
          <a:lstStyle/>
          <a:p>
            <a:r>
              <a:rPr lang="en-US" dirty="0"/>
              <a:t>Median Household Income</a:t>
            </a:r>
          </a:p>
        </p:txBody>
      </p:sp>
      <p:graphicFrame>
        <p:nvGraphicFramePr>
          <p:cNvPr id="12" name="Content Placeholder 11">
            <a:extLst>
              <a:ext uri="{FF2B5EF4-FFF2-40B4-BE49-F238E27FC236}">
                <a16:creationId xmlns:a16="http://schemas.microsoft.com/office/drawing/2014/main" id="{DC4609C9-DFD5-4044-AA40-2303EFDB0CC1}"/>
              </a:ext>
            </a:extLst>
          </p:cNvPr>
          <p:cNvGraphicFramePr>
            <a:graphicFrameLocks noGrp="1" noChangeAspect="1"/>
          </p:cNvGraphicFramePr>
          <p:nvPr>
            <p:ph idx="1"/>
            <p:extLst>
              <p:ext uri="{D42A27DB-BD31-4B8C-83A1-F6EECF244321}">
                <p14:modId xmlns:p14="http://schemas.microsoft.com/office/powerpoint/2010/main" val="1977295602"/>
              </p:ext>
            </p:extLst>
          </p:nvPr>
        </p:nvGraphicFramePr>
        <p:xfrm>
          <a:off x="4144159" y="1177169"/>
          <a:ext cx="4542639" cy="2585906"/>
        </p:xfrm>
        <a:graphic>
          <a:graphicData uri="http://schemas.openxmlformats.org/drawingml/2006/chart">
            <c:chart xmlns:c="http://schemas.openxmlformats.org/drawingml/2006/chart" xmlns:r="http://schemas.openxmlformats.org/officeDocument/2006/relationships" r:id="rId2"/>
          </a:graphicData>
        </a:graphic>
      </p:graphicFrame>
      <p:sp>
        <p:nvSpPr>
          <p:cNvPr id="15" name="Content Placeholder 14">
            <a:extLst>
              <a:ext uri="{FF2B5EF4-FFF2-40B4-BE49-F238E27FC236}">
                <a16:creationId xmlns:a16="http://schemas.microsoft.com/office/drawing/2014/main" id="{2B1D8649-333B-4A21-AE8B-4BEC2341B801}"/>
              </a:ext>
            </a:extLst>
          </p:cNvPr>
          <p:cNvSpPr>
            <a:spLocks noGrp="1"/>
          </p:cNvSpPr>
          <p:nvPr>
            <p:ph idx="15"/>
          </p:nvPr>
        </p:nvSpPr>
        <p:spPr>
          <a:xfrm>
            <a:off x="4144159" y="6092181"/>
            <a:ext cx="4542640" cy="527538"/>
          </a:xfrm>
        </p:spPr>
        <p:txBody>
          <a:bodyPr/>
          <a:lstStyle/>
          <a:p>
            <a:r>
              <a:rPr lang="en-US" sz="900" dirty="0"/>
              <a:t>Data Source(s): American Community Survey Public Use Microsample 1-year Estimates</a:t>
            </a:r>
          </a:p>
        </p:txBody>
      </p:sp>
      <p:graphicFrame>
        <p:nvGraphicFramePr>
          <p:cNvPr id="17" name="Table 16">
            <a:extLst>
              <a:ext uri="{FF2B5EF4-FFF2-40B4-BE49-F238E27FC236}">
                <a16:creationId xmlns:a16="http://schemas.microsoft.com/office/drawing/2014/main" id="{EB64F927-B9B0-4274-A475-AF6023854AFA}"/>
              </a:ext>
            </a:extLst>
          </p:cNvPr>
          <p:cNvGraphicFramePr>
            <a:graphicFrameLocks noGrp="1"/>
          </p:cNvGraphicFramePr>
          <p:nvPr>
            <p:extLst>
              <p:ext uri="{D42A27DB-BD31-4B8C-83A1-F6EECF244321}">
                <p14:modId xmlns:p14="http://schemas.microsoft.com/office/powerpoint/2010/main" val="359655812"/>
              </p:ext>
            </p:extLst>
          </p:nvPr>
        </p:nvGraphicFramePr>
        <p:xfrm>
          <a:off x="457199" y="1181686"/>
          <a:ext cx="3034145" cy="975360"/>
        </p:xfrm>
        <a:graphic>
          <a:graphicData uri="http://schemas.openxmlformats.org/drawingml/2006/table">
            <a:tbl>
              <a:tblPr>
                <a:tableStyleId>{5C22544A-7EE6-4342-B048-85BDC9FD1C3A}</a:tableStyleId>
              </a:tblPr>
              <a:tblGrid>
                <a:gridCol w="3034145">
                  <a:extLst>
                    <a:ext uri="{9D8B030D-6E8A-4147-A177-3AD203B41FA5}">
                      <a16:colId xmlns:a16="http://schemas.microsoft.com/office/drawing/2014/main" val="20000"/>
                    </a:ext>
                  </a:extLst>
                </a:gridCol>
              </a:tblGrid>
              <a:tr h="718366">
                <a:tc>
                  <a:txBody>
                    <a:bodyPr/>
                    <a:lstStyle/>
                    <a:p>
                      <a:r>
                        <a:rPr lang="en-US" sz="1300" i="1" dirty="0">
                          <a:solidFill>
                            <a:schemeClr val="tx2"/>
                          </a:solidFill>
                          <a:latin typeface="Gotham HTF Bold"/>
                        </a:rPr>
                        <a:t>Equity Score : 48    White-to-Black ratio: 1.81</a:t>
                      </a:r>
                    </a:p>
                    <a:p>
                      <a:endParaRPr lang="en-US" sz="1300" i="1" dirty="0">
                        <a:solidFill>
                          <a:schemeClr val="accent1"/>
                        </a:solidFill>
                        <a:latin typeface="Gotham HTF Bold"/>
                      </a:endParaRPr>
                    </a:p>
                    <a:p>
                      <a:r>
                        <a:rPr lang="en-US" sz="1300" i="1" dirty="0">
                          <a:solidFill>
                            <a:schemeClr val="accent1"/>
                          </a:solidFill>
                          <a:latin typeface="Gotham HTF Bold"/>
                        </a:rPr>
                        <a:t>Median Income in White households were 1.8 times that of Black </a:t>
                      </a:r>
                      <a:r>
                        <a:rPr lang="en-US" sz="1300" i="1" kern="1200" dirty="0">
                          <a:solidFill>
                            <a:schemeClr val="accent1"/>
                          </a:solidFill>
                          <a:latin typeface="Gotham HTF Bold"/>
                          <a:ea typeface="+mn-ea"/>
                          <a:cs typeface="+mn-cs"/>
                        </a:rPr>
                        <a:t>households i</a:t>
                      </a:r>
                      <a:r>
                        <a:rPr lang="en-US" sz="1300" i="1" dirty="0">
                          <a:solidFill>
                            <a:schemeClr val="accent1"/>
                          </a:solidFill>
                          <a:latin typeface="Gotham HTF Bold"/>
                        </a:rPr>
                        <a:t>n 2019</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8" name="Content Placeholder 12">
            <a:extLst>
              <a:ext uri="{FF2B5EF4-FFF2-40B4-BE49-F238E27FC236}">
                <a16:creationId xmlns:a16="http://schemas.microsoft.com/office/drawing/2014/main" id="{C5B8B16E-7BBF-4E43-9B59-FE20B91DF094}"/>
              </a:ext>
            </a:extLst>
          </p:cNvPr>
          <p:cNvSpPr txBox="1">
            <a:spLocks/>
          </p:cNvSpPr>
          <p:nvPr/>
        </p:nvSpPr>
        <p:spPr>
          <a:xfrm>
            <a:off x="457200" y="4359908"/>
            <a:ext cx="3165818" cy="242379"/>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Findings</a:t>
            </a:r>
          </a:p>
          <a:p>
            <a:endParaRPr lang="en-US" dirty="0"/>
          </a:p>
          <a:p>
            <a:endParaRPr lang="en-US" dirty="0"/>
          </a:p>
          <a:p>
            <a:endParaRPr lang="en-US" dirty="0"/>
          </a:p>
          <a:p>
            <a:endParaRPr lang="en-US" dirty="0"/>
          </a:p>
          <a:p>
            <a:endParaRPr lang="en-US" dirty="0"/>
          </a:p>
        </p:txBody>
      </p:sp>
      <p:sp>
        <p:nvSpPr>
          <p:cNvPr id="11" name="Content Placeholder 1">
            <a:extLst>
              <a:ext uri="{FF2B5EF4-FFF2-40B4-BE49-F238E27FC236}">
                <a16:creationId xmlns:a16="http://schemas.microsoft.com/office/drawing/2014/main" id="{19E6AEA0-48CE-418B-BB0B-C06355F6FB44}"/>
              </a:ext>
            </a:extLst>
          </p:cNvPr>
          <p:cNvSpPr txBox="1">
            <a:spLocks/>
          </p:cNvSpPr>
          <p:nvPr/>
        </p:nvSpPr>
        <p:spPr>
          <a:xfrm>
            <a:off x="457197" y="4718201"/>
            <a:ext cx="3034145" cy="1326766"/>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Equity score of 48 indicates that disparities between White and Black households are greater compared to persons (personal income chart). White households had a median annual income of $87,883 while Black households were are 48,446 in 2019. This large disparity is a new low in the worsening equity levels since 2016 as indicated by the scores since then.</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6" name="Content Placeholder 14">
            <a:extLst>
              <a:ext uri="{FF2B5EF4-FFF2-40B4-BE49-F238E27FC236}">
                <a16:creationId xmlns:a16="http://schemas.microsoft.com/office/drawing/2014/main" id="{F18A7970-3D49-412E-A7A2-E287B9C4F658}"/>
              </a:ext>
            </a:extLst>
          </p:cNvPr>
          <p:cNvSpPr txBox="1">
            <a:spLocks/>
          </p:cNvSpPr>
          <p:nvPr/>
        </p:nvSpPr>
        <p:spPr>
          <a:xfrm>
            <a:off x="6887357" y="238281"/>
            <a:ext cx="1799442" cy="19326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lgn="r"/>
            <a:r>
              <a:rPr lang="en-US" sz="900" dirty="0"/>
              <a:t>Indicator #1</a:t>
            </a:r>
          </a:p>
        </p:txBody>
      </p:sp>
    </p:spTree>
    <p:extLst>
      <p:ext uri="{BB962C8B-B14F-4D97-AF65-F5344CB8AC3E}">
        <p14:creationId xmlns:p14="http://schemas.microsoft.com/office/powerpoint/2010/main" val="2010436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53136B9E-A3F1-40E7-A5A6-4C8E870AFF3D}"/>
              </a:ext>
            </a:extLst>
          </p:cNvPr>
          <p:cNvSpPr>
            <a:spLocks noGrp="1"/>
          </p:cNvSpPr>
          <p:nvPr>
            <p:ph idx="13"/>
          </p:nvPr>
        </p:nvSpPr>
        <p:spPr>
          <a:xfrm>
            <a:off x="457200" y="2418979"/>
            <a:ext cx="3165818" cy="242379"/>
          </a:xfrm>
        </p:spPr>
        <p:txBody>
          <a:bodyPr/>
          <a:lstStyle/>
          <a:p>
            <a:r>
              <a:rPr lang="en-US" dirty="0"/>
              <a:t>What is measured?</a:t>
            </a:r>
          </a:p>
          <a:p>
            <a:endParaRPr lang="en-US" dirty="0"/>
          </a:p>
          <a:p>
            <a:endParaRPr lang="en-US" dirty="0"/>
          </a:p>
          <a:p>
            <a:endParaRPr lang="en-US" dirty="0"/>
          </a:p>
          <a:p>
            <a:endParaRPr lang="en-US" dirty="0"/>
          </a:p>
          <a:p>
            <a:endParaRPr lang="en-US" dirty="0"/>
          </a:p>
          <a:p>
            <a:endParaRPr lang="en-US" dirty="0"/>
          </a:p>
        </p:txBody>
      </p:sp>
      <p:sp>
        <p:nvSpPr>
          <p:cNvPr id="9" name="Content Placeholder 1">
            <a:extLst>
              <a:ext uri="{FF2B5EF4-FFF2-40B4-BE49-F238E27FC236}">
                <a16:creationId xmlns:a16="http://schemas.microsoft.com/office/drawing/2014/main" id="{F1A0B533-89ED-4DD4-80AE-F73E717D8746}"/>
              </a:ext>
            </a:extLst>
          </p:cNvPr>
          <p:cNvSpPr txBox="1">
            <a:spLocks/>
          </p:cNvSpPr>
          <p:nvPr/>
        </p:nvSpPr>
        <p:spPr>
          <a:xfrm>
            <a:off x="457200" y="2661358"/>
            <a:ext cx="3034145" cy="625428"/>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75</a:t>
            </a:r>
            <a:r>
              <a:rPr lang="en-US" sz="1050" baseline="30000" dirty="0">
                <a:latin typeface="Gotham HTF Book" pitchFamily="2" charset="0"/>
              </a:rPr>
              <a:t>th</a:t>
            </a:r>
            <a:r>
              <a:rPr lang="en-US" sz="1050" dirty="0">
                <a:latin typeface="Gotham HTF Book" pitchFamily="2" charset="0"/>
              </a:rPr>
              <a:t> percentile income estimates of White and Black households in Mecklenburg County </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7" name="Content Placeholder 12">
            <a:extLst>
              <a:ext uri="{FF2B5EF4-FFF2-40B4-BE49-F238E27FC236}">
                <a16:creationId xmlns:a16="http://schemas.microsoft.com/office/drawing/2014/main" id="{567B933A-E297-4B8F-962F-EE2DB2FCFF76}"/>
              </a:ext>
            </a:extLst>
          </p:cNvPr>
          <p:cNvSpPr txBox="1">
            <a:spLocks/>
          </p:cNvSpPr>
          <p:nvPr/>
        </p:nvSpPr>
        <p:spPr>
          <a:xfrm>
            <a:off x="457199" y="3105354"/>
            <a:ext cx="3165818" cy="186804"/>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Why is this important?</a:t>
            </a:r>
          </a:p>
          <a:p>
            <a:endParaRPr lang="en-US" dirty="0"/>
          </a:p>
          <a:p>
            <a:endParaRPr lang="en-US" dirty="0"/>
          </a:p>
          <a:p>
            <a:endParaRPr lang="en-US" dirty="0"/>
          </a:p>
          <a:p>
            <a:endParaRPr lang="en-US" dirty="0"/>
          </a:p>
          <a:p>
            <a:endParaRPr lang="en-US" dirty="0"/>
          </a:p>
        </p:txBody>
      </p:sp>
      <p:sp>
        <p:nvSpPr>
          <p:cNvPr id="10" name="Content Placeholder 1">
            <a:extLst>
              <a:ext uri="{FF2B5EF4-FFF2-40B4-BE49-F238E27FC236}">
                <a16:creationId xmlns:a16="http://schemas.microsoft.com/office/drawing/2014/main" id="{837312DE-DFB4-40CF-8D46-4403200E16C7}"/>
              </a:ext>
            </a:extLst>
          </p:cNvPr>
          <p:cNvSpPr txBox="1">
            <a:spLocks/>
          </p:cNvSpPr>
          <p:nvPr/>
        </p:nvSpPr>
        <p:spPr>
          <a:xfrm>
            <a:off x="457198" y="3402212"/>
            <a:ext cx="3034145" cy="754435"/>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Similar to 75</a:t>
            </a:r>
            <a:r>
              <a:rPr lang="en-US" sz="1050" baseline="30000" dirty="0">
                <a:latin typeface="Gotham HTF Book" pitchFamily="2" charset="0"/>
              </a:rPr>
              <a:t>th</a:t>
            </a:r>
            <a:r>
              <a:rPr lang="en-US" sz="1050" dirty="0">
                <a:latin typeface="Gotham HTF Book" pitchFamily="2" charset="0"/>
              </a:rPr>
              <a:t> percentile personal income, this measure analyzes the change in the disparities at higher income groups within each race. </a:t>
            </a:r>
          </a:p>
          <a:p>
            <a:pPr lvl="3"/>
            <a:endParaRPr lang="en-US" i="1" dirty="0">
              <a:latin typeface="Gotham HTF Book" pitchFamily="2" charset="0"/>
            </a:endParaRPr>
          </a:p>
          <a:p>
            <a:pPr lvl="3"/>
            <a:endParaRPr lang="en-US" dirty="0">
              <a:latin typeface="Gotham HTF Book" pitchFamily="2" charset="0"/>
            </a:endParaRPr>
          </a:p>
          <a:p>
            <a:pPr>
              <a:buNone/>
            </a:pPr>
            <a:endParaRPr lang="en-US" dirty="0">
              <a:latin typeface="Gotham HTF Book" pitchFamily="2" charset="0"/>
            </a:endParaRPr>
          </a:p>
        </p:txBody>
      </p:sp>
      <p:sp>
        <p:nvSpPr>
          <p:cNvPr id="5" name="Title 4">
            <a:extLst>
              <a:ext uri="{FF2B5EF4-FFF2-40B4-BE49-F238E27FC236}">
                <a16:creationId xmlns:a16="http://schemas.microsoft.com/office/drawing/2014/main" id="{B12F29ED-7A5D-4008-8357-627E43F95B2F}"/>
              </a:ext>
            </a:extLst>
          </p:cNvPr>
          <p:cNvSpPr>
            <a:spLocks noGrp="1"/>
          </p:cNvSpPr>
          <p:nvPr>
            <p:ph type="title"/>
          </p:nvPr>
        </p:nvSpPr>
        <p:spPr>
          <a:xfrm>
            <a:off x="457199" y="685800"/>
            <a:ext cx="3561126" cy="385832"/>
          </a:xfrm>
        </p:spPr>
        <p:txBody>
          <a:bodyPr>
            <a:normAutofit fontScale="90000"/>
          </a:bodyPr>
          <a:lstStyle/>
          <a:p>
            <a:r>
              <a:rPr lang="en-US" dirty="0"/>
              <a:t>75</a:t>
            </a:r>
            <a:r>
              <a:rPr lang="en-US" baseline="30000" dirty="0"/>
              <a:t>th</a:t>
            </a:r>
            <a:r>
              <a:rPr lang="en-US" dirty="0"/>
              <a:t> Percentile Household  Income</a:t>
            </a:r>
          </a:p>
        </p:txBody>
      </p:sp>
      <p:sp>
        <p:nvSpPr>
          <p:cNvPr id="15" name="Content Placeholder 14">
            <a:extLst>
              <a:ext uri="{FF2B5EF4-FFF2-40B4-BE49-F238E27FC236}">
                <a16:creationId xmlns:a16="http://schemas.microsoft.com/office/drawing/2014/main" id="{2B1D8649-333B-4A21-AE8B-4BEC2341B801}"/>
              </a:ext>
            </a:extLst>
          </p:cNvPr>
          <p:cNvSpPr>
            <a:spLocks noGrp="1"/>
          </p:cNvSpPr>
          <p:nvPr>
            <p:ph idx="15"/>
          </p:nvPr>
        </p:nvSpPr>
        <p:spPr>
          <a:xfrm>
            <a:off x="4144159" y="6092181"/>
            <a:ext cx="4542640" cy="527538"/>
          </a:xfrm>
        </p:spPr>
        <p:txBody>
          <a:bodyPr/>
          <a:lstStyle/>
          <a:p>
            <a:r>
              <a:rPr lang="en-US" sz="900" dirty="0"/>
              <a:t>Data Source(s): American Community Survey Public Use Microsample 1-year Estimates</a:t>
            </a:r>
          </a:p>
        </p:txBody>
      </p:sp>
      <p:graphicFrame>
        <p:nvGraphicFramePr>
          <p:cNvPr id="17" name="Table 16">
            <a:extLst>
              <a:ext uri="{FF2B5EF4-FFF2-40B4-BE49-F238E27FC236}">
                <a16:creationId xmlns:a16="http://schemas.microsoft.com/office/drawing/2014/main" id="{EB64F927-B9B0-4274-A475-AF6023854AFA}"/>
              </a:ext>
            </a:extLst>
          </p:cNvPr>
          <p:cNvGraphicFramePr>
            <a:graphicFrameLocks noGrp="1"/>
          </p:cNvGraphicFramePr>
          <p:nvPr>
            <p:extLst>
              <p:ext uri="{D42A27DB-BD31-4B8C-83A1-F6EECF244321}">
                <p14:modId xmlns:p14="http://schemas.microsoft.com/office/powerpoint/2010/main" val="1013124227"/>
              </p:ext>
            </p:extLst>
          </p:nvPr>
        </p:nvGraphicFramePr>
        <p:xfrm>
          <a:off x="457199" y="1181686"/>
          <a:ext cx="3034145" cy="1173480"/>
        </p:xfrm>
        <a:graphic>
          <a:graphicData uri="http://schemas.openxmlformats.org/drawingml/2006/table">
            <a:tbl>
              <a:tblPr>
                <a:tableStyleId>{5C22544A-7EE6-4342-B048-85BDC9FD1C3A}</a:tableStyleId>
              </a:tblPr>
              <a:tblGrid>
                <a:gridCol w="3034145">
                  <a:extLst>
                    <a:ext uri="{9D8B030D-6E8A-4147-A177-3AD203B41FA5}">
                      <a16:colId xmlns:a16="http://schemas.microsoft.com/office/drawing/2014/main" val="20000"/>
                    </a:ext>
                  </a:extLst>
                </a:gridCol>
              </a:tblGrid>
              <a:tr h="71836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00" i="1" dirty="0">
                          <a:solidFill>
                            <a:schemeClr val="tx2"/>
                          </a:solidFill>
                          <a:latin typeface="Gotham HTF Bold"/>
                        </a:rPr>
                        <a:t>Equity Score : 44    White-to-Black ratio: 1.90</a:t>
                      </a:r>
                    </a:p>
                    <a:p>
                      <a:endParaRPr lang="en-US" sz="1300" i="1" dirty="0">
                        <a:solidFill>
                          <a:schemeClr val="tx2"/>
                        </a:solidFill>
                        <a:latin typeface="Gotham HTF Bold"/>
                      </a:endParaRPr>
                    </a:p>
                    <a:p>
                      <a:r>
                        <a:rPr lang="en-US" sz="1300" i="1" dirty="0">
                          <a:solidFill>
                            <a:schemeClr val="accent1"/>
                          </a:solidFill>
                          <a:latin typeface="Gotham HTF Bold"/>
                        </a:rPr>
                        <a:t>White households at 75</a:t>
                      </a:r>
                      <a:r>
                        <a:rPr lang="en-US" sz="1300" i="1" baseline="30000" dirty="0">
                          <a:solidFill>
                            <a:schemeClr val="accent1"/>
                          </a:solidFill>
                          <a:latin typeface="Gotham HTF Bold"/>
                        </a:rPr>
                        <a:t>th</a:t>
                      </a:r>
                      <a:r>
                        <a:rPr lang="en-US" sz="1300" i="1" dirty="0">
                          <a:solidFill>
                            <a:schemeClr val="accent1"/>
                          </a:solidFill>
                          <a:latin typeface="Gotham HTF Bold"/>
                        </a:rPr>
                        <a:t> percentile made about $72,000 more than Black </a:t>
                      </a:r>
                      <a:r>
                        <a:rPr lang="en-US" sz="1300" i="1" kern="1200" dirty="0">
                          <a:solidFill>
                            <a:schemeClr val="accent1"/>
                          </a:solidFill>
                          <a:latin typeface="Gotham HTF Bold"/>
                          <a:ea typeface="+mn-ea"/>
                          <a:cs typeface="+mn-cs"/>
                        </a:rPr>
                        <a:t>households i</a:t>
                      </a:r>
                      <a:r>
                        <a:rPr lang="en-US" sz="1300" i="1" dirty="0">
                          <a:solidFill>
                            <a:schemeClr val="accent1"/>
                          </a:solidFill>
                          <a:latin typeface="Gotham HTF Bold"/>
                        </a:rPr>
                        <a:t>n 2019</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8" name="Content Placeholder 12">
            <a:extLst>
              <a:ext uri="{FF2B5EF4-FFF2-40B4-BE49-F238E27FC236}">
                <a16:creationId xmlns:a16="http://schemas.microsoft.com/office/drawing/2014/main" id="{C5B8B16E-7BBF-4E43-9B59-FE20B91DF094}"/>
              </a:ext>
            </a:extLst>
          </p:cNvPr>
          <p:cNvSpPr txBox="1">
            <a:spLocks/>
          </p:cNvSpPr>
          <p:nvPr/>
        </p:nvSpPr>
        <p:spPr>
          <a:xfrm>
            <a:off x="457200" y="4359908"/>
            <a:ext cx="3165818" cy="242379"/>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Findings</a:t>
            </a:r>
          </a:p>
          <a:p>
            <a:endParaRPr lang="en-US" dirty="0"/>
          </a:p>
          <a:p>
            <a:endParaRPr lang="en-US" dirty="0"/>
          </a:p>
          <a:p>
            <a:endParaRPr lang="en-US" dirty="0"/>
          </a:p>
          <a:p>
            <a:endParaRPr lang="en-US" dirty="0"/>
          </a:p>
          <a:p>
            <a:endParaRPr lang="en-US" dirty="0"/>
          </a:p>
        </p:txBody>
      </p:sp>
      <p:sp>
        <p:nvSpPr>
          <p:cNvPr id="11" name="Content Placeholder 1">
            <a:extLst>
              <a:ext uri="{FF2B5EF4-FFF2-40B4-BE49-F238E27FC236}">
                <a16:creationId xmlns:a16="http://schemas.microsoft.com/office/drawing/2014/main" id="{19E6AEA0-48CE-418B-BB0B-C06355F6FB44}"/>
              </a:ext>
            </a:extLst>
          </p:cNvPr>
          <p:cNvSpPr txBox="1">
            <a:spLocks/>
          </p:cNvSpPr>
          <p:nvPr/>
        </p:nvSpPr>
        <p:spPr>
          <a:xfrm>
            <a:off x="457197" y="4700955"/>
            <a:ext cx="3034145" cy="1326766"/>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75</a:t>
            </a:r>
            <a:r>
              <a:rPr lang="en-US" sz="1050" baseline="30000" dirty="0">
                <a:latin typeface="Gotham HTF Book" pitchFamily="2" charset="0"/>
              </a:rPr>
              <a:t>th</a:t>
            </a:r>
            <a:r>
              <a:rPr lang="en-US" sz="1050" dirty="0">
                <a:latin typeface="Gotham HTF Book" pitchFamily="2" charset="0"/>
              </a:rPr>
              <a:t> percentile income for White Households was $1,51,521 while for Black households this was $79,700. The stark income inequality between White and Black population has been rising since 2016 as indicated by progressively lower equity scores. Also, consistent with the pattern in personal income, equity scores are worse compared to the median income levels. </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6" name="Content Placeholder 14">
            <a:extLst>
              <a:ext uri="{FF2B5EF4-FFF2-40B4-BE49-F238E27FC236}">
                <a16:creationId xmlns:a16="http://schemas.microsoft.com/office/drawing/2014/main" id="{F18A7970-3D49-412E-A7A2-E287B9C4F658}"/>
              </a:ext>
            </a:extLst>
          </p:cNvPr>
          <p:cNvSpPr txBox="1">
            <a:spLocks/>
          </p:cNvSpPr>
          <p:nvPr/>
        </p:nvSpPr>
        <p:spPr>
          <a:xfrm>
            <a:off x="6887357" y="238281"/>
            <a:ext cx="1799442" cy="19326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lgn="r"/>
            <a:r>
              <a:rPr lang="en-US" sz="900" dirty="0"/>
              <a:t>Indicator #2</a:t>
            </a:r>
          </a:p>
        </p:txBody>
      </p:sp>
      <p:graphicFrame>
        <p:nvGraphicFramePr>
          <p:cNvPr id="22" name="Content Placeholder 21">
            <a:extLst>
              <a:ext uri="{FF2B5EF4-FFF2-40B4-BE49-F238E27FC236}">
                <a16:creationId xmlns:a16="http://schemas.microsoft.com/office/drawing/2014/main" id="{DC4609C9-DFD5-4044-AA40-2303EFDB0CC1}"/>
              </a:ext>
            </a:extLst>
          </p:cNvPr>
          <p:cNvGraphicFramePr>
            <a:graphicFrameLocks noGrp="1"/>
          </p:cNvGraphicFramePr>
          <p:nvPr>
            <p:ph idx="1"/>
            <p:extLst>
              <p:ext uri="{D42A27DB-BD31-4B8C-83A1-F6EECF244321}">
                <p14:modId xmlns:p14="http://schemas.microsoft.com/office/powerpoint/2010/main" val="3476837047"/>
              </p:ext>
            </p:extLst>
          </p:nvPr>
        </p:nvGraphicFramePr>
        <p:xfrm>
          <a:off x="4018325" y="1202837"/>
          <a:ext cx="4668475" cy="24427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66644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518241" y="2688887"/>
            <a:ext cx="5383530" cy="789447"/>
          </a:xfrm>
        </p:spPr>
        <p:txBody>
          <a:bodyPr/>
          <a:lstStyle/>
          <a:p>
            <a:r>
              <a:rPr lang="en-US" sz="5400" dirty="0">
                <a:solidFill>
                  <a:schemeClr val="bg2"/>
                </a:solidFill>
                <a:latin typeface="Gotham HTF Bold" pitchFamily="2" charset="0"/>
              </a:rPr>
              <a:t>Poverty</a:t>
            </a:r>
          </a:p>
        </p:txBody>
      </p:sp>
    </p:spTree>
    <p:extLst>
      <p:ext uri="{BB962C8B-B14F-4D97-AF65-F5344CB8AC3E}">
        <p14:creationId xmlns:p14="http://schemas.microsoft.com/office/powerpoint/2010/main" val="3271531021"/>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F1A0B533-89ED-4DD4-80AE-F73E717D8746}"/>
              </a:ext>
            </a:extLst>
          </p:cNvPr>
          <p:cNvSpPr txBox="1">
            <a:spLocks/>
          </p:cNvSpPr>
          <p:nvPr/>
        </p:nvSpPr>
        <p:spPr>
          <a:xfrm>
            <a:off x="457200" y="2517647"/>
            <a:ext cx="3034145" cy="110270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The percentage of the Black and White households living at or below the federal poverty level, as defined by the U.S. Department of Health and Human Services. (Source: https://aspe.hhs.gov/poverty-guidelines)</a:t>
            </a:r>
          </a:p>
          <a:p>
            <a:endParaRPr lang="en-US" sz="1100" dirty="0">
              <a:latin typeface="Gotham HTF Book"/>
            </a:endParaRPr>
          </a:p>
        </p:txBody>
      </p:sp>
      <p:sp>
        <p:nvSpPr>
          <p:cNvPr id="13" name="Content Placeholder 12">
            <a:extLst>
              <a:ext uri="{FF2B5EF4-FFF2-40B4-BE49-F238E27FC236}">
                <a16:creationId xmlns:a16="http://schemas.microsoft.com/office/drawing/2014/main" id="{53136B9E-A3F1-40E7-A5A6-4C8E870AFF3D}"/>
              </a:ext>
            </a:extLst>
          </p:cNvPr>
          <p:cNvSpPr>
            <a:spLocks noGrp="1"/>
          </p:cNvSpPr>
          <p:nvPr>
            <p:ph idx="13"/>
          </p:nvPr>
        </p:nvSpPr>
        <p:spPr>
          <a:xfrm>
            <a:off x="457199" y="2291096"/>
            <a:ext cx="3165818" cy="242379"/>
          </a:xfrm>
        </p:spPr>
        <p:txBody>
          <a:bodyPr/>
          <a:lstStyle/>
          <a:p>
            <a:r>
              <a:rPr lang="en-US" dirty="0"/>
              <a:t>What is measured?</a:t>
            </a:r>
          </a:p>
          <a:p>
            <a:endParaRPr lang="en-US" dirty="0"/>
          </a:p>
          <a:p>
            <a:endParaRPr lang="en-US" dirty="0"/>
          </a:p>
          <a:p>
            <a:endParaRPr lang="en-US" dirty="0"/>
          </a:p>
          <a:p>
            <a:endParaRPr lang="en-US" dirty="0"/>
          </a:p>
          <a:p>
            <a:endParaRPr lang="en-US" dirty="0"/>
          </a:p>
        </p:txBody>
      </p:sp>
      <p:sp>
        <p:nvSpPr>
          <p:cNvPr id="7" name="Content Placeholder 12">
            <a:extLst>
              <a:ext uri="{FF2B5EF4-FFF2-40B4-BE49-F238E27FC236}">
                <a16:creationId xmlns:a16="http://schemas.microsoft.com/office/drawing/2014/main" id="{567B933A-E297-4B8F-962F-EE2DB2FCFF76}"/>
              </a:ext>
            </a:extLst>
          </p:cNvPr>
          <p:cNvSpPr txBox="1">
            <a:spLocks/>
          </p:cNvSpPr>
          <p:nvPr/>
        </p:nvSpPr>
        <p:spPr>
          <a:xfrm>
            <a:off x="391360" y="3494538"/>
            <a:ext cx="3165818" cy="186804"/>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Why is this important?</a:t>
            </a:r>
          </a:p>
          <a:p>
            <a:endParaRPr lang="en-US" dirty="0"/>
          </a:p>
          <a:p>
            <a:endParaRPr lang="en-US" dirty="0"/>
          </a:p>
          <a:p>
            <a:endParaRPr lang="en-US" dirty="0"/>
          </a:p>
          <a:p>
            <a:endParaRPr lang="en-US" dirty="0"/>
          </a:p>
          <a:p>
            <a:endParaRPr lang="en-US" dirty="0"/>
          </a:p>
        </p:txBody>
      </p:sp>
      <p:sp>
        <p:nvSpPr>
          <p:cNvPr id="10" name="Content Placeholder 1">
            <a:extLst>
              <a:ext uri="{FF2B5EF4-FFF2-40B4-BE49-F238E27FC236}">
                <a16:creationId xmlns:a16="http://schemas.microsoft.com/office/drawing/2014/main" id="{837312DE-DFB4-40CF-8D46-4403200E16C7}"/>
              </a:ext>
            </a:extLst>
          </p:cNvPr>
          <p:cNvSpPr txBox="1">
            <a:spLocks/>
          </p:cNvSpPr>
          <p:nvPr/>
        </p:nvSpPr>
        <p:spPr>
          <a:xfrm>
            <a:off x="457196" y="3787604"/>
            <a:ext cx="3034145" cy="1326766"/>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Families living in poverty represent the level of economic struggle of communities to meet basic necessities of life and a pointer to the resource imbalance between demographic groups. Given Charlotte’s low ranking in intergenerational economic mobility among cities, the poverty rate illustrates the disparity in economic well-being across racial lines </a:t>
            </a:r>
          </a:p>
          <a:p>
            <a:pPr lvl="3"/>
            <a:endParaRPr lang="en-US" i="1" dirty="0">
              <a:latin typeface="Gotham HTF Book" pitchFamily="2" charset="0"/>
            </a:endParaRPr>
          </a:p>
          <a:p>
            <a:pPr lvl="3"/>
            <a:endParaRPr lang="en-US" dirty="0">
              <a:latin typeface="Gotham HTF Book" pitchFamily="2" charset="0"/>
            </a:endParaRPr>
          </a:p>
          <a:p>
            <a:pPr>
              <a:buNone/>
            </a:pPr>
            <a:endParaRPr lang="en-US" dirty="0">
              <a:latin typeface="Gotham HTF Book" pitchFamily="2" charset="0"/>
            </a:endParaRPr>
          </a:p>
        </p:txBody>
      </p:sp>
      <p:sp>
        <p:nvSpPr>
          <p:cNvPr id="5" name="Title 4">
            <a:extLst>
              <a:ext uri="{FF2B5EF4-FFF2-40B4-BE49-F238E27FC236}">
                <a16:creationId xmlns:a16="http://schemas.microsoft.com/office/drawing/2014/main" id="{B12F29ED-7A5D-4008-8357-627E43F95B2F}"/>
              </a:ext>
            </a:extLst>
          </p:cNvPr>
          <p:cNvSpPr>
            <a:spLocks noGrp="1"/>
          </p:cNvSpPr>
          <p:nvPr>
            <p:ph type="title"/>
          </p:nvPr>
        </p:nvSpPr>
        <p:spPr>
          <a:xfrm>
            <a:off x="457199" y="685800"/>
            <a:ext cx="3561126" cy="385832"/>
          </a:xfrm>
        </p:spPr>
        <p:txBody>
          <a:bodyPr>
            <a:normAutofit/>
          </a:bodyPr>
          <a:lstStyle/>
          <a:p>
            <a:r>
              <a:rPr lang="en-US" dirty="0"/>
              <a:t>Household Poverty Rate</a:t>
            </a:r>
          </a:p>
        </p:txBody>
      </p:sp>
      <p:sp>
        <p:nvSpPr>
          <p:cNvPr id="15" name="Content Placeholder 14">
            <a:extLst>
              <a:ext uri="{FF2B5EF4-FFF2-40B4-BE49-F238E27FC236}">
                <a16:creationId xmlns:a16="http://schemas.microsoft.com/office/drawing/2014/main" id="{2B1D8649-333B-4A21-AE8B-4BEC2341B801}"/>
              </a:ext>
            </a:extLst>
          </p:cNvPr>
          <p:cNvSpPr>
            <a:spLocks noGrp="1"/>
          </p:cNvSpPr>
          <p:nvPr>
            <p:ph idx="15"/>
          </p:nvPr>
        </p:nvSpPr>
        <p:spPr>
          <a:xfrm>
            <a:off x="4144159" y="6092181"/>
            <a:ext cx="4542640" cy="527538"/>
          </a:xfrm>
        </p:spPr>
        <p:txBody>
          <a:bodyPr/>
          <a:lstStyle/>
          <a:p>
            <a:r>
              <a:rPr lang="en-US" sz="900" dirty="0"/>
              <a:t>Data Source(s): American Community Survey Public Use Microsample 1-year Estimates</a:t>
            </a:r>
          </a:p>
        </p:txBody>
      </p:sp>
      <p:graphicFrame>
        <p:nvGraphicFramePr>
          <p:cNvPr id="17" name="Table 16">
            <a:extLst>
              <a:ext uri="{FF2B5EF4-FFF2-40B4-BE49-F238E27FC236}">
                <a16:creationId xmlns:a16="http://schemas.microsoft.com/office/drawing/2014/main" id="{EB64F927-B9B0-4274-A475-AF6023854AFA}"/>
              </a:ext>
            </a:extLst>
          </p:cNvPr>
          <p:cNvGraphicFramePr>
            <a:graphicFrameLocks noGrp="1"/>
          </p:cNvGraphicFramePr>
          <p:nvPr>
            <p:extLst>
              <p:ext uri="{D42A27DB-BD31-4B8C-83A1-F6EECF244321}">
                <p14:modId xmlns:p14="http://schemas.microsoft.com/office/powerpoint/2010/main" val="786681214"/>
              </p:ext>
            </p:extLst>
          </p:nvPr>
        </p:nvGraphicFramePr>
        <p:xfrm>
          <a:off x="457199" y="1181686"/>
          <a:ext cx="3034145" cy="975360"/>
        </p:xfrm>
        <a:graphic>
          <a:graphicData uri="http://schemas.openxmlformats.org/drawingml/2006/table">
            <a:tbl>
              <a:tblPr>
                <a:tableStyleId>{5C22544A-7EE6-4342-B048-85BDC9FD1C3A}</a:tableStyleId>
              </a:tblPr>
              <a:tblGrid>
                <a:gridCol w="3034145">
                  <a:extLst>
                    <a:ext uri="{9D8B030D-6E8A-4147-A177-3AD203B41FA5}">
                      <a16:colId xmlns:a16="http://schemas.microsoft.com/office/drawing/2014/main" val="20000"/>
                    </a:ext>
                  </a:extLst>
                </a:gridCol>
              </a:tblGrid>
              <a:tr h="718366">
                <a:tc>
                  <a:txBody>
                    <a:bodyPr/>
                    <a:lstStyle/>
                    <a:p>
                      <a:r>
                        <a:rPr lang="en-US" sz="1300" i="1" dirty="0">
                          <a:solidFill>
                            <a:schemeClr val="tx2"/>
                          </a:solidFill>
                          <a:latin typeface="Gotham HTF Bold"/>
                        </a:rPr>
                        <a:t>Equity Score : 40   Black-to-White Ratio: 2.12</a:t>
                      </a:r>
                    </a:p>
                    <a:p>
                      <a:endParaRPr lang="en-US" sz="1300" i="1" dirty="0">
                        <a:solidFill>
                          <a:schemeClr val="accent1"/>
                        </a:solidFill>
                        <a:latin typeface="Gotham HTF Bold"/>
                      </a:endParaRPr>
                    </a:p>
                    <a:p>
                      <a:r>
                        <a:rPr lang="en-US" sz="1300" i="1" dirty="0">
                          <a:solidFill>
                            <a:schemeClr val="accent1"/>
                          </a:solidFill>
                          <a:latin typeface="Gotham HTF Bold"/>
                        </a:rPr>
                        <a:t>Black households are more than twice as likely to be in poverty as White households </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8" name="Content Placeholder 12">
            <a:extLst>
              <a:ext uri="{FF2B5EF4-FFF2-40B4-BE49-F238E27FC236}">
                <a16:creationId xmlns:a16="http://schemas.microsoft.com/office/drawing/2014/main" id="{C5B8B16E-7BBF-4E43-9B59-FE20B91DF094}"/>
              </a:ext>
            </a:extLst>
          </p:cNvPr>
          <p:cNvSpPr txBox="1">
            <a:spLocks/>
          </p:cNvSpPr>
          <p:nvPr/>
        </p:nvSpPr>
        <p:spPr>
          <a:xfrm>
            <a:off x="457200" y="5260394"/>
            <a:ext cx="3165818" cy="242379"/>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Findings</a:t>
            </a:r>
          </a:p>
          <a:p>
            <a:endParaRPr lang="en-US" dirty="0"/>
          </a:p>
          <a:p>
            <a:endParaRPr lang="en-US" dirty="0"/>
          </a:p>
          <a:p>
            <a:endParaRPr lang="en-US" dirty="0"/>
          </a:p>
          <a:p>
            <a:endParaRPr lang="en-US" dirty="0"/>
          </a:p>
          <a:p>
            <a:endParaRPr lang="en-US" dirty="0"/>
          </a:p>
        </p:txBody>
      </p:sp>
      <p:sp>
        <p:nvSpPr>
          <p:cNvPr id="11" name="Content Placeholder 1">
            <a:extLst>
              <a:ext uri="{FF2B5EF4-FFF2-40B4-BE49-F238E27FC236}">
                <a16:creationId xmlns:a16="http://schemas.microsoft.com/office/drawing/2014/main" id="{19E6AEA0-48CE-418B-BB0B-C06355F6FB44}"/>
              </a:ext>
            </a:extLst>
          </p:cNvPr>
          <p:cNvSpPr txBox="1">
            <a:spLocks/>
          </p:cNvSpPr>
          <p:nvPr/>
        </p:nvSpPr>
        <p:spPr>
          <a:xfrm>
            <a:off x="457200" y="5508817"/>
            <a:ext cx="3034145" cy="1326766"/>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Results suggest that Black households are more than twice as likely to be in poverty as White households. In 2019, 11.44% of Black households were in poverty  compared to 5.39% of White households. The level of disparity has been increasing over the recent years as shown by worsening equity scores since 2016.</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6" name="Content Placeholder 14">
            <a:extLst>
              <a:ext uri="{FF2B5EF4-FFF2-40B4-BE49-F238E27FC236}">
                <a16:creationId xmlns:a16="http://schemas.microsoft.com/office/drawing/2014/main" id="{F18A7970-3D49-412E-A7A2-E287B9C4F658}"/>
              </a:ext>
            </a:extLst>
          </p:cNvPr>
          <p:cNvSpPr txBox="1">
            <a:spLocks/>
          </p:cNvSpPr>
          <p:nvPr/>
        </p:nvSpPr>
        <p:spPr>
          <a:xfrm>
            <a:off x="6887357" y="238281"/>
            <a:ext cx="1799442" cy="19326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lgn="r"/>
            <a:r>
              <a:rPr lang="en-US" sz="900" dirty="0"/>
              <a:t>Indicator #2</a:t>
            </a:r>
          </a:p>
        </p:txBody>
      </p:sp>
      <p:graphicFrame>
        <p:nvGraphicFramePr>
          <p:cNvPr id="20" name="Content Placeholder 19">
            <a:extLst>
              <a:ext uri="{FF2B5EF4-FFF2-40B4-BE49-F238E27FC236}">
                <a16:creationId xmlns:a16="http://schemas.microsoft.com/office/drawing/2014/main" id="{DC4609C9-DFD5-4044-AA40-2303EFDB0CC1}"/>
              </a:ext>
            </a:extLst>
          </p:cNvPr>
          <p:cNvGraphicFramePr>
            <a:graphicFrameLocks noGrp="1"/>
          </p:cNvGraphicFramePr>
          <p:nvPr>
            <p:ph idx="1"/>
            <p:extLst>
              <p:ext uri="{D42A27DB-BD31-4B8C-83A1-F6EECF244321}">
                <p14:modId xmlns:p14="http://schemas.microsoft.com/office/powerpoint/2010/main" val="4028253806"/>
              </p:ext>
            </p:extLst>
          </p:nvPr>
        </p:nvGraphicFramePr>
        <p:xfrm>
          <a:off x="4144159" y="1181686"/>
          <a:ext cx="4542640" cy="24037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17874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518241" y="2688887"/>
            <a:ext cx="5383530" cy="789447"/>
          </a:xfrm>
        </p:spPr>
        <p:txBody>
          <a:bodyPr/>
          <a:lstStyle/>
          <a:p>
            <a:r>
              <a:rPr lang="en-US" sz="5400" dirty="0">
                <a:solidFill>
                  <a:schemeClr val="bg2"/>
                </a:solidFill>
                <a:latin typeface="Gotham HTF Bold" pitchFamily="2" charset="0"/>
              </a:rPr>
              <a:t>Child Poverty</a:t>
            </a:r>
          </a:p>
        </p:txBody>
      </p:sp>
    </p:spTree>
    <p:extLst>
      <p:ext uri="{BB962C8B-B14F-4D97-AF65-F5344CB8AC3E}">
        <p14:creationId xmlns:p14="http://schemas.microsoft.com/office/powerpoint/2010/main" val="2021178737"/>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F1A0B533-89ED-4DD4-80AE-F73E717D8746}"/>
              </a:ext>
            </a:extLst>
          </p:cNvPr>
          <p:cNvSpPr txBox="1">
            <a:spLocks/>
          </p:cNvSpPr>
          <p:nvPr/>
        </p:nvSpPr>
        <p:spPr>
          <a:xfrm>
            <a:off x="457196" y="2644730"/>
            <a:ext cx="3034145" cy="625428"/>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200" dirty="0">
                <a:latin typeface="Gotham HTF Book"/>
              </a:rPr>
              <a:t>Percentage of Black and White households with children (&lt;17 years) below federal poverty threshold. </a:t>
            </a:r>
            <a:endParaRPr lang="en-US" sz="1200" i="1" dirty="0">
              <a:latin typeface="Gotham HTF Book"/>
            </a:endParaRPr>
          </a:p>
          <a:p>
            <a:pPr lvl="3"/>
            <a:endParaRPr lang="en-US" dirty="0">
              <a:latin typeface="Gotham HTF Book" pitchFamily="2" charset="0"/>
            </a:endParaRPr>
          </a:p>
          <a:p>
            <a:endParaRPr lang="en-US" dirty="0">
              <a:latin typeface="Gotham HTF Book" pitchFamily="2" charset="0"/>
            </a:endParaRPr>
          </a:p>
        </p:txBody>
      </p:sp>
      <p:sp>
        <p:nvSpPr>
          <p:cNvPr id="13" name="Content Placeholder 12">
            <a:extLst>
              <a:ext uri="{FF2B5EF4-FFF2-40B4-BE49-F238E27FC236}">
                <a16:creationId xmlns:a16="http://schemas.microsoft.com/office/drawing/2014/main" id="{53136B9E-A3F1-40E7-A5A6-4C8E870AFF3D}"/>
              </a:ext>
            </a:extLst>
          </p:cNvPr>
          <p:cNvSpPr>
            <a:spLocks noGrp="1"/>
          </p:cNvSpPr>
          <p:nvPr>
            <p:ph idx="13"/>
          </p:nvPr>
        </p:nvSpPr>
        <p:spPr>
          <a:xfrm>
            <a:off x="457199" y="2412647"/>
            <a:ext cx="3165818" cy="242379"/>
          </a:xfrm>
        </p:spPr>
        <p:txBody>
          <a:bodyPr/>
          <a:lstStyle/>
          <a:p>
            <a:r>
              <a:rPr lang="en-US" dirty="0"/>
              <a:t>What is measured?</a:t>
            </a:r>
          </a:p>
          <a:p>
            <a:endParaRPr lang="en-US" dirty="0"/>
          </a:p>
          <a:p>
            <a:endParaRPr lang="en-US" dirty="0"/>
          </a:p>
          <a:p>
            <a:endParaRPr lang="en-US" dirty="0"/>
          </a:p>
          <a:p>
            <a:endParaRPr lang="en-US" dirty="0"/>
          </a:p>
          <a:p>
            <a:endParaRPr lang="en-US" dirty="0"/>
          </a:p>
          <a:p>
            <a:endParaRPr lang="en-US" dirty="0"/>
          </a:p>
        </p:txBody>
      </p:sp>
      <p:sp>
        <p:nvSpPr>
          <p:cNvPr id="7" name="Content Placeholder 12">
            <a:extLst>
              <a:ext uri="{FF2B5EF4-FFF2-40B4-BE49-F238E27FC236}">
                <a16:creationId xmlns:a16="http://schemas.microsoft.com/office/drawing/2014/main" id="{567B933A-E297-4B8F-962F-EE2DB2FCFF76}"/>
              </a:ext>
            </a:extLst>
          </p:cNvPr>
          <p:cNvSpPr txBox="1">
            <a:spLocks/>
          </p:cNvSpPr>
          <p:nvPr/>
        </p:nvSpPr>
        <p:spPr>
          <a:xfrm>
            <a:off x="457199" y="3298160"/>
            <a:ext cx="3165818" cy="186804"/>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Why is this important?</a:t>
            </a:r>
          </a:p>
          <a:p>
            <a:endParaRPr lang="en-US" dirty="0"/>
          </a:p>
          <a:p>
            <a:endParaRPr lang="en-US" dirty="0"/>
          </a:p>
          <a:p>
            <a:endParaRPr lang="en-US" dirty="0"/>
          </a:p>
          <a:p>
            <a:endParaRPr lang="en-US" dirty="0"/>
          </a:p>
          <a:p>
            <a:endParaRPr lang="en-US" dirty="0"/>
          </a:p>
        </p:txBody>
      </p:sp>
      <p:sp>
        <p:nvSpPr>
          <p:cNvPr id="10" name="Content Placeholder 1">
            <a:extLst>
              <a:ext uri="{FF2B5EF4-FFF2-40B4-BE49-F238E27FC236}">
                <a16:creationId xmlns:a16="http://schemas.microsoft.com/office/drawing/2014/main" id="{837312DE-DFB4-40CF-8D46-4403200E16C7}"/>
              </a:ext>
            </a:extLst>
          </p:cNvPr>
          <p:cNvSpPr txBox="1">
            <a:spLocks/>
          </p:cNvSpPr>
          <p:nvPr/>
        </p:nvSpPr>
        <p:spPr>
          <a:xfrm>
            <a:off x="457198" y="3523291"/>
            <a:ext cx="3034145" cy="1070463"/>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The more insidious version of poverty  when children grow up in poverty that exclude them from economic opportunities, safety, quality education and general quality of life. The racial disparity in the socio-economic status on sustaining intergenerational wealth disparity is well documented.</a:t>
            </a:r>
          </a:p>
          <a:p>
            <a:pPr lvl="3"/>
            <a:endParaRPr lang="en-US" i="1" dirty="0">
              <a:latin typeface="Gotham HTF Book" pitchFamily="2" charset="0"/>
            </a:endParaRPr>
          </a:p>
          <a:p>
            <a:pPr lvl="3"/>
            <a:endParaRPr lang="en-US" dirty="0">
              <a:latin typeface="Gotham HTF Book" pitchFamily="2" charset="0"/>
            </a:endParaRPr>
          </a:p>
          <a:p>
            <a:pPr>
              <a:buNone/>
            </a:pPr>
            <a:endParaRPr lang="en-US" dirty="0">
              <a:latin typeface="Gotham HTF Book" pitchFamily="2" charset="0"/>
            </a:endParaRPr>
          </a:p>
        </p:txBody>
      </p:sp>
      <p:sp>
        <p:nvSpPr>
          <p:cNvPr id="5" name="Title 4">
            <a:extLst>
              <a:ext uri="{FF2B5EF4-FFF2-40B4-BE49-F238E27FC236}">
                <a16:creationId xmlns:a16="http://schemas.microsoft.com/office/drawing/2014/main" id="{B12F29ED-7A5D-4008-8357-627E43F95B2F}"/>
              </a:ext>
            </a:extLst>
          </p:cNvPr>
          <p:cNvSpPr>
            <a:spLocks noGrp="1"/>
          </p:cNvSpPr>
          <p:nvPr>
            <p:ph type="title"/>
          </p:nvPr>
        </p:nvSpPr>
        <p:spPr>
          <a:xfrm>
            <a:off x="457199" y="685800"/>
            <a:ext cx="3561126" cy="385832"/>
          </a:xfrm>
        </p:spPr>
        <p:txBody>
          <a:bodyPr>
            <a:normAutofit/>
          </a:bodyPr>
          <a:lstStyle/>
          <a:p>
            <a:r>
              <a:rPr lang="en-US" dirty="0"/>
              <a:t>Child Poverty Rate</a:t>
            </a:r>
          </a:p>
        </p:txBody>
      </p:sp>
      <p:sp>
        <p:nvSpPr>
          <p:cNvPr id="15" name="Content Placeholder 14">
            <a:extLst>
              <a:ext uri="{FF2B5EF4-FFF2-40B4-BE49-F238E27FC236}">
                <a16:creationId xmlns:a16="http://schemas.microsoft.com/office/drawing/2014/main" id="{2B1D8649-333B-4A21-AE8B-4BEC2341B801}"/>
              </a:ext>
            </a:extLst>
          </p:cNvPr>
          <p:cNvSpPr>
            <a:spLocks noGrp="1"/>
          </p:cNvSpPr>
          <p:nvPr>
            <p:ph idx="15"/>
          </p:nvPr>
        </p:nvSpPr>
        <p:spPr>
          <a:xfrm>
            <a:off x="4144159" y="6092181"/>
            <a:ext cx="4542640" cy="527538"/>
          </a:xfrm>
        </p:spPr>
        <p:txBody>
          <a:bodyPr/>
          <a:lstStyle/>
          <a:p>
            <a:r>
              <a:rPr lang="en-US" sz="900" dirty="0"/>
              <a:t>Data Source(s): American Community Survey Public Use Microsample 1-year Estimates</a:t>
            </a:r>
          </a:p>
        </p:txBody>
      </p:sp>
      <p:graphicFrame>
        <p:nvGraphicFramePr>
          <p:cNvPr id="17" name="Table 16">
            <a:extLst>
              <a:ext uri="{FF2B5EF4-FFF2-40B4-BE49-F238E27FC236}">
                <a16:creationId xmlns:a16="http://schemas.microsoft.com/office/drawing/2014/main" id="{EB64F927-B9B0-4274-A475-AF6023854AFA}"/>
              </a:ext>
            </a:extLst>
          </p:cNvPr>
          <p:cNvGraphicFramePr>
            <a:graphicFrameLocks noGrp="1"/>
          </p:cNvGraphicFramePr>
          <p:nvPr>
            <p:extLst>
              <p:ext uri="{D42A27DB-BD31-4B8C-83A1-F6EECF244321}">
                <p14:modId xmlns:p14="http://schemas.microsoft.com/office/powerpoint/2010/main" val="2203443609"/>
              </p:ext>
            </p:extLst>
          </p:nvPr>
        </p:nvGraphicFramePr>
        <p:xfrm>
          <a:off x="457199" y="1181686"/>
          <a:ext cx="3034145" cy="1173480"/>
        </p:xfrm>
        <a:graphic>
          <a:graphicData uri="http://schemas.openxmlformats.org/drawingml/2006/table">
            <a:tbl>
              <a:tblPr>
                <a:tableStyleId>{5C22544A-7EE6-4342-B048-85BDC9FD1C3A}</a:tableStyleId>
              </a:tblPr>
              <a:tblGrid>
                <a:gridCol w="3034145">
                  <a:extLst>
                    <a:ext uri="{9D8B030D-6E8A-4147-A177-3AD203B41FA5}">
                      <a16:colId xmlns:a16="http://schemas.microsoft.com/office/drawing/2014/main" val="20000"/>
                    </a:ext>
                  </a:extLst>
                </a:gridCol>
              </a:tblGrid>
              <a:tr h="718366">
                <a:tc>
                  <a:txBody>
                    <a:bodyPr/>
                    <a:lstStyle/>
                    <a:p>
                      <a:r>
                        <a:rPr lang="en-US" sz="1300" i="1" dirty="0">
                          <a:solidFill>
                            <a:schemeClr val="tx2"/>
                          </a:solidFill>
                          <a:latin typeface="Gotham HTF Bold"/>
                        </a:rPr>
                        <a:t>Equity Score : 35  Black-to-White Ratio: 2.88</a:t>
                      </a:r>
                    </a:p>
                    <a:p>
                      <a:endParaRPr lang="en-US" sz="1300" i="1" dirty="0">
                        <a:solidFill>
                          <a:schemeClr val="accent1"/>
                        </a:solidFill>
                        <a:latin typeface="Gotham HTF Bold"/>
                      </a:endParaRPr>
                    </a:p>
                    <a:p>
                      <a:r>
                        <a:rPr lang="en-US" sz="1300" i="1" dirty="0">
                          <a:solidFill>
                            <a:schemeClr val="accent1"/>
                          </a:solidFill>
                          <a:latin typeface="Gotham HTF Bold"/>
                        </a:rPr>
                        <a:t>Children in Black households are almost three times as likely to live in poverty than Children in White households</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8" name="Content Placeholder 12">
            <a:extLst>
              <a:ext uri="{FF2B5EF4-FFF2-40B4-BE49-F238E27FC236}">
                <a16:creationId xmlns:a16="http://schemas.microsoft.com/office/drawing/2014/main" id="{C5B8B16E-7BBF-4E43-9B59-FE20B91DF094}"/>
              </a:ext>
            </a:extLst>
          </p:cNvPr>
          <p:cNvSpPr txBox="1">
            <a:spLocks/>
          </p:cNvSpPr>
          <p:nvPr/>
        </p:nvSpPr>
        <p:spPr>
          <a:xfrm>
            <a:off x="457195" y="4689172"/>
            <a:ext cx="3165818" cy="242379"/>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Findings</a:t>
            </a:r>
          </a:p>
          <a:p>
            <a:endParaRPr lang="en-US" dirty="0"/>
          </a:p>
          <a:p>
            <a:endParaRPr lang="en-US" dirty="0"/>
          </a:p>
          <a:p>
            <a:endParaRPr lang="en-US" dirty="0"/>
          </a:p>
          <a:p>
            <a:endParaRPr lang="en-US" dirty="0"/>
          </a:p>
          <a:p>
            <a:endParaRPr lang="en-US" dirty="0"/>
          </a:p>
        </p:txBody>
      </p:sp>
      <p:sp>
        <p:nvSpPr>
          <p:cNvPr id="11" name="Content Placeholder 1">
            <a:extLst>
              <a:ext uri="{FF2B5EF4-FFF2-40B4-BE49-F238E27FC236}">
                <a16:creationId xmlns:a16="http://schemas.microsoft.com/office/drawing/2014/main" id="{19E6AEA0-48CE-418B-BB0B-C06355F6FB44}"/>
              </a:ext>
            </a:extLst>
          </p:cNvPr>
          <p:cNvSpPr txBox="1">
            <a:spLocks/>
          </p:cNvSpPr>
          <p:nvPr/>
        </p:nvSpPr>
        <p:spPr>
          <a:xfrm>
            <a:off x="457195" y="5000834"/>
            <a:ext cx="3034145" cy="1326766"/>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11.3% of Black households with children were in poverty compared to 3.92% of White households. The absolute child poverty rate in Black households has decreased since 2017 (17.2%)  but the disparity has worsened as indicated by lower equity scores in recent years.</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6" name="Content Placeholder 14">
            <a:extLst>
              <a:ext uri="{FF2B5EF4-FFF2-40B4-BE49-F238E27FC236}">
                <a16:creationId xmlns:a16="http://schemas.microsoft.com/office/drawing/2014/main" id="{F18A7970-3D49-412E-A7A2-E287B9C4F658}"/>
              </a:ext>
            </a:extLst>
          </p:cNvPr>
          <p:cNvSpPr txBox="1">
            <a:spLocks/>
          </p:cNvSpPr>
          <p:nvPr/>
        </p:nvSpPr>
        <p:spPr>
          <a:xfrm>
            <a:off x="6887357" y="238281"/>
            <a:ext cx="1799442" cy="19326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lgn="r"/>
            <a:r>
              <a:rPr lang="en-US" sz="900" dirty="0"/>
              <a:t>Indicator #2</a:t>
            </a:r>
          </a:p>
        </p:txBody>
      </p:sp>
      <p:graphicFrame>
        <p:nvGraphicFramePr>
          <p:cNvPr id="18" name="Chart 17">
            <a:extLst>
              <a:ext uri="{FF2B5EF4-FFF2-40B4-BE49-F238E27FC236}">
                <a16:creationId xmlns:a16="http://schemas.microsoft.com/office/drawing/2014/main" id="{DC4609C9-DFD5-4044-AA40-2303EFDB0CC1}"/>
              </a:ext>
            </a:extLst>
          </p:cNvPr>
          <p:cNvGraphicFramePr/>
          <p:nvPr>
            <p:extLst>
              <p:ext uri="{D42A27DB-BD31-4B8C-83A1-F6EECF244321}">
                <p14:modId xmlns:p14="http://schemas.microsoft.com/office/powerpoint/2010/main" val="3983643154"/>
              </p:ext>
            </p:extLst>
          </p:nvPr>
        </p:nvGraphicFramePr>
        <p:xfrm>
          <a:off x="4018326" y="1122504"/>
          <a:ext cx="4668474" cy="25795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9766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9" y="685800"/>
            <a:ext cx="8003219" cy="1228028"/>
          </a:xfrm>
        </p:spPr>
        <p:txBody>
          <a:bodyPr/>
          <a:lstStyle/>
          <a:p>
            <a:r>
              <a:rPr lang="en-US" sz="2800" dirty="0">
                <a:latin typeface="Gotham HTF Bold" pitchFamily="2" charset="0"/>
              </a:rPr>
              <a:t>CHARLOTTE-MECKLENBURG EQUITY INDICATORS REPORT</a:t>
            </a:r>
            <a:endParaRPr lang="en-US" sz="2800" b="0" dirty="0">
              <a:latin typeface="Gotham HTF Thin" pitchFamily="2" charset="0"/>
            </a:endParaRPr>
          </a:p>
        </p:txBody>
      </p:sp>
      <p:sp>
        <p:nvSpPr>
          <p:cNvPr id="3" name="Content Placeholder 2"/>
          <p:cNvSpPr>
            <a:spLocks noGrp="1"/>
          </p:cNvSpPr>
          <p:nvPr>
            <p:ph idx="1"/>
          </p:nvPr>
        </p:nvSpPr>
        <p:spPr>
          <a:xfrm>
            <a:off x="457200" y="1437004"/>
            <a:ext cx="4859215" cy="3907790"/>
          </a:xfrm>
        </p:spPr>
        <p:txBody>
          <a:bodyPr>
            <a:normAutofit/>
          </a:bodyPr>
          <a:lstStyle/>
          <a:p>
            <a:pPr lvl="3">
              <a:spcBef>
                <a:spcPts val="0"/>
              </a:spcBef>
              <a:spcAft>
                <a:spcPts val="0"/>
              </a:spcAft>
            </a:pPr>
            <a:r>
              <a:rPr lang="en-US" sz="1300" b="1" dirty="0">
                <a:solidFill>
                  <a:schemeClr val="accent1"/>
                </a:solidFill>
                <a:latin typeface="Gotham HTF Book" pitchFamily="2" charset="0"/>
              </a:rPr>
              <a:t>Prepared by:</a:t>
            </a:r>
          </a:p>
          <a:p>
            <a:pPr lvl="3">
              <a:spcBef>
                <a:spcPts val="0"/>
              </a:spcBef>
              <a:spcAft>
                <a:spcPts val="0"/>
              </a:spcAft>
            </a:pPr>
            <a:endParaRPr lang="en-US" sz="1300" b="1" dirty="0">
              <a:solidFill>
                <a:schemeClr val="accent1"/>
              </a:solidFill>
              <a:latin typeface="Gotham HTF Book" pitchFamily="2" charset="0"/>
            </a:endParaRPr>
          </a:p>
          <a:p>
            <a:pPr lvl="3">
              <a:spcBef>
                <a:spcPts val="0"/>
              </a:spcBef>
              <a:spcAft>
                <a:spcPts val="0"/>
              </a:spcAft>
              <a:buNone/>
            </a:pPr>
            <a:r>
              <a:rPr lang="en-US" sz="1100" dirty="0">
                <a:latin typeface="Gotham HTF Book" pitchFamily="2" charset="0"/>
              </a:rPr>
              <a:t>Kailas Venkitasubramanian, PhD</a:t>
            </a:r>
          </a:p>
          <a:p>
            <a:pPr lvl="3">
              <a:spcBef>
                <a:spcPts val="0"/>
              </a:spcBef>
              <a:spcAft>
                <a:spcPts val="0"/>
              </a:spcAft>
              <a:buNone/>
            </a:pPr>
            <a:r>
              <a:rPr lang="en-US" sz="1100" dirty="0">
                <a:latin typeface="Gotham HTF Book" pitchFamily="2" charset="0"/>
              </a:rPr>
              <a:t>Providence </a:t>
            </a:r>
            <a:r>
              <a:rPr lang="en-US" sz="1100" dirty="0" err="1">
                <a:latin typeface="Gotham HTF Book" pitchFamily="2" charset="0"/>
              </a:rPr>
              <a:t>Adu</a:t>
            </a:r>
            <a:endParaRPr lang="en-US" sz="1100" dirty="0">
              <a:latin typeface="Gotham HTF Book" pitchFamily="2" charset="0"/>
            </a:endParaRPr>
          </a:p>
          <a:p>
            <a:pPr lvl="3">
              <a:spcBef>
                <a:spcPts val="0"/>
              </a:spcBef>
              <a:spcAft>
                <a:spcPts val="0"/>
              </a:spcAft>
              <a:buNone/>
            </a:pPr>
            <a:r>
              <a:rPr lang="en-US" sz="1100" dirty="0">
                <a:latin typeface="Gotham HTF Book" pitchFamily="2" charset="0"/>
              </a:rPr>
              <a:t>Pratik Chaudhari</a:t>
            </a:r>
          </a:p>
          <a:p>
            <a:pPr lvl="3">
              <a:spcBef>
                <a:spcPts val="0"/>
              </a:spcBef>
              <a:spcAft>
                <a:spcPts val="0"/>
              </a:spcAft>
            </a:pPr>
            <a:endParaRPr lang="en-US" sz="1300" dirty="0">
              <a:latin typeface="Gotham HTF Book" pitchFamily="2" charset="0"/>
            </a:endParaRPr>
          </a:p>
          <a:p>
            <a:pPr lvl="3">
              <a:spcBef>
                <a:spcPts val="0"/>
              </a:spcBef>
              <a:spcAft>
                <a:spcPts val="0"/>
              </a:spcAft>
              <a:buNone/>
            </a:pPr>
            <a:r>
              <a:rPr lang="en-US" sz="1300" b="1" dirty="0">
                <a:solidFill>
                  <a:schemeClr val="accent1"/>
                </a:solidFill>
                <a:latin typeface="Gotham HTF Book" pitchFamily="2" charset="0"/>
              </a:rPr>
              <a:t>Reviewed by:</a:t>
            </a:r>
            <a:endParaRPr lang="en-US" sz="1400" b="1" dirty="0">
              <a:solidFill>
                <a:schemeClr val="accent1"/>
              </a:solidFill>
              <a:latin typeface="Gotham HTF Light" pitchFamily="2" charset="0"/>
            </a:endParaRPr>
          </a:p>
          <a:p>
            <a:pPr lvl="3">
              <a:spcBef>
                <a:spcPts val="0"/>
              </a:spcBef>
              <a:spcAft>
                <a:spcPts val="0"/>
              </a:spcAft>
              <a:buNone/>
            </a:pPr>
            <a:endParaRPr lang="en-US" dirty="0">
              <a:latin typeface="Gotham HTF Book" pitchFamily="2" charset="0"/>
            </a:endParaRPr>
          </a:p>
          <a:p>
            <a:pPr lvl="3">
              <a:spcBef>
                <a:spcPts val="0"/>
              </a:spcBef>
              <a:spcAft>
                <a:spcPts val="0"/>
              </a:spcAft>
              <a:buNone/>
            </a:pPr>
            <a:endParaRPr lang="en-US" dirty="0">
              <a:latin typeface="Gotham HTF Light" pitchFamily="2" charset="0"/>
            </a:endParaRPr>
          </a:p>
          <a:p>
            <a:pPr lvl="3">
              <a:spcBef>
                <a:spcPts val="0"/>
              </a:spcBef>
              <a:spcAft>
                <a:spcPts val="0"/>
              </a:spcAft>
              <a:buNone/>
            </a:pPr>
            <a:endParaRPr lang="en-US" dirty="0">
              <a:latin typeface="Gotham HTF Light" pitchFamily="2" charset="0"/>
            </a:endParaRPr>
          </a:p>
          <a:p>
            <a:pPr lvl="3">
              <a:spcBef>
                <a:spcPts val="0"/>
              </a:spcBef>
              <a:spcAft>
                <a:spcPts val="0"/>
              </a:spcAft>
              <a:buNone/>
            </a:pPr>
            <a:endParaRPr lang="en-US" dirty="0">
              <a:latin typeface="Gotham HTF Light" pitchFamily="2" charset="0"/>
            </a:endParaRPr>
          </a:p>
          <a:p>
            <a:pPr lvl="3">
              <a:spcBef>
                <a:spcPts val="0"/>
              </a:spcBef>
              <a:spcAft>
                <a:spcPts val="0"/>
              </a:spcAft>
              <a:buNone/>
            </a:pPr>
            <a:endParaRPr lang="en-US" dirty="0">
              <a:latin typeface="Gotham HTF Light" pitchFamily="2" charset="0"/>
            </a:endParaRPr>
          </a:p>
          <a:p>
            <a:pPr lvl="3">
              <a:spcBef>
                <a:spcPts val="0"/>
              </a:spcBef>
              <a:spcAft>
                <a:spcPts val="0"/>
              </a:spcAft>
              <a:buNone/>
            </a:pPr>
            <a:endParaRPr lang="en-US" dirty="0">
              <a:latin typeface="Gotham HTF Light" pitchFamily="2" charset="0"/>
            </a:endParaRPr>
          </a:p>
          <a:p>
            <a:pPr lvl="3">
              <a:spcBef>
                <a:spcPts val="0"/>
              </a:spcBef>
              <a:spcAft>
                <a:spcPts val="0"/>
              </a:spcAft>
              <a:buNone/>
            </a:pPr>
            <a:endParaRPr lang="en-US" dirty="0">
              <a:latin typeface="Gotham HTF Light" pitchFamily="2" charset="0"/>
            </a:endParaRPr>
          </a:p>
          <a:p>
            <a:pPr lvl="3">
              <a:spcBef>
                <a:spcPts val="0"/>
              </a:spcBef>
              <a:spcAft>
                <a:spcPts val="0"/>
              </a:spcAft>
              <a:buNone/>
            </a:pPr>
            <a:r>
              <a:rPr lang="en-US" dirty="0">
                <a:latin typeface="Gotham HTF Light" pitchFamily="2" charset="0"/>
              </a:rPr>
              <a:t>8/4/2021</a:t>
            </a:r>
          </a:p>
        </p:txBody>
      </p:sp>
      <p:graphicFrame>
        <p:nvGraphicFramePr>
          <p:cNvPr id="5" name="Table 4"/>
          <p:cNvGraphicFramePr>
            <a:graphicFrameLocks noGrp="1"/>
          </p:cNvGraphicFramePr>
          <p:nvPr>
            <p:extLst>
              <p:ext uri="{D42A27DB-BD31-4B8C-83A1-F6EECF244321}">
                <p14:modId xmlns:p14="http://schemas.microsoft.com/office/powerpoint/2010/main" val="152709718"/>
              </p:ext>
            </p:extLst>
          </p:nvPr>
        </p:nvGraphicFramePr>
        <p:xfrm>
          <a:off x="457200" y="3844276"/>
          <a:ext cx="1463040" cy="2651760"/>
        </p:xfrm>
        <a:graphic>
          <a:graphicData uri="http://schemas.openxmlformats.org/drawingml/2006/table">
            <a:tbl>
              <a:tblPr>
                <a:tableStyleId>{5C22544A-7EE6-4342-B048-85BDC9FD1C3A}</a:tableStyleId>
              </a:tblPr>
              <a:tblGrid>
                <a:gridCol w="1463040">
                  <a:extLst>
                    <a:ext uri="{9D8B030D-6E8A-4147-A177-3AD203B41FA5}">
                      <a16:colId xmlns:a16="http://schemas.microsoft.com/office/drawing/2014/main" val="20000"/>
                    </a:ext>
                  </a:extLst>
                </a:gridCol>
              </a:tblGrid>
              <a:tr h="3678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1" i="0" kern="100" spc="-50" baseline="0" dirty="0">
                        <a:solidFill>
                          <a:schemeClr val="accent1"/>
                        </a:solidFill>
                        <a:latin typeface="Gotham HTF Book" pitchFamily="2" charset="0"/>
                        <a:ea typeface="+mn-ea"/>
                        <a:cs typeface="+mn-cs"/>
                      </a:endParaRPr>
                    </a:p>
                  </a:txBody>
                  <a:tcPr marL="0" marR="0" marT="91440" marB="9144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91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kern="100" spc="-50" baseline="0" dirty="0">
                        <a:solidFill>
                          <a:schemeClr val="accent1"/>
                        </a:solidFill>
                        <a:latin typeface="Gotham HTF Light" pitchFamily="2"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kern="100" spc="-50" baseline="0" dirty="0">
                        <a:solidFill>
                          <a:schemeClr val="accent1"/>
                        </a:solidFill>
                        <a:latin typeface="Gotham HTF Light" pitchFamily="2" charset="0"/>
                        <a:ea typeface="+mn-ea"/>
                        <a:cs typeface="+mn-cs"/>
                      </a:endParaRPr>
                    </a:p>
                  </a:txBody>
                  <a:tcPr marL="0" marR="0" marT="91440" marB="91440" anchor="ctr">
                    <a:lnL w="12700" cmpd="sng">
                      <a:noFill/>
                    </a:lnL>
                    <a:lnR w="12700" cmpd="sng">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6333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1" kern="100" spc="-50" baseline="0" dirty="0">
                        <a:solidFill>
                          <a:schemeClr val="tx2"/>
                        </a:solidFill>
                        <a:latin typeface="Gotham HTF Light" pitchFamily="2"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1" kern="100" spc="-50" baseline="0" dirty="0">
                        <a:solidFill>
                          <a:schemeClr val="tx2"/>
                        </a:solidFill>
                        <a:latin typeface="Gotham HTF Light" pitchFamily="2"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1" kern="100" spc="-50" baseline="0" dirty="0">
                        <a:solidFill>
                          <a:schemeClr val="tx2"/>
                        </a:solidFill>
                        <a:latin typeface="Gotham HTF Light" pitchFamily="2"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1" kern="100" spc="-50" baseline="0" dirty="0">
                        <a:solidFill>
                          <a:schemeClr val="tx2"/>
                        </a:solidFill>
                        <a:latin typeface="Gotham HTF Light" pitchFamily="2"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1" kern="100" spc="-50" baseline="0" dirty="0">
                        <a:solidFill>
                          <a:schemeClr val="tx2"/>
                        </a:solidFill>
                        <a:latin typeface="Gotham HTF Light" pitchFamily="2"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1" kern="100" spc="-50" baseline="0" dirty="0">
                        <a:solidFill>
                          <a:schemeClr val="tx2"/>
                        </a:solidFill>
                        <a:latin typeface="Gotham HTF Light" pitchFamily="2"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1" kern="100" spc="-50" baseline="0" dirty="0">
                        <a:solidFill>
                          <a:schemeClr val="tx2"/>
                        </a:solidFill>
                        <a:latin typeface="Gotham HTF Light" pitchFamily="2"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1" kern="100" spc="-50" baseline="0" dirty="0">
                        <a:solidFill>
                          <a:schemeClr val="tx2"/>
                        </a:solidFill>
                        <a:latin typeface="Gotham HTF Light" pitchFamily="2"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1" kern="100" spc="-50" baseline="0" dirty="0">
                        <a:solidFill>
                          <a:schemeClr val="tx2"/>
                        </a:solidFill>
                        <a:latin typeface="Gotham HTF Light" pitchFamily="2" charset="0"/>
                        <a:ea typeface="+mn-ea"/>
                        <a:cs typeface="+mn-cs"/>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7302892"/>
                  </a:ext>
                </a:extLst>
              </a:tr>
            </a:tbl>
          </a:graphicData>
        </a:graphic>
      </p:graphicFrame>
      <p:sp>
        <p:nvSpPr>
          <p:cNvPr id="9" name="TextBox 8">
            <a:extLst>
              <a:ext uri="{FF2B5EF4-FFF2-40B4-BE49-F238E27FC236}">
                <a16:creationId xmlns:a16="http://schemas.microsoft.com/office/drawing/2014/main" id="{305C1D5F-17A4-E44E-AFA0-DE393579C5D8}"/>
              </a:ext>
            </a:extLst>
          </p:cNvPr>
          <p:cNvSpPr txBox="1"/>
          <p:nvPr/>
        </p:nvSpPr>
        <p:spPr>
          <a:xfrm>
            <a:off x="8621486" y="6621827"/>
            <a:ext cx="522514" cy="246221"/>
          </a:xfrm>
          <a:prstGeom prst="rect">
            <a:avLst/>
          </a:prstGeom>
          <a:noFill/>
        </p:spPr>
        <p:txBody>
          <a:bodyPr wrap="square" rtlCol="0" anchor="b">
            <a:spAutoFit/>
          </a:bodyPr>
          <a:lstStyle/>
          <a:p>
            <a:pPr algn="r"/>
            <a:r>
              <a:rPr lang="en-US" sz="1000" b="1" dirty="0">
                <a:solidFill>
                  <a:schemeClr val="tx2"/>
                </a:solidFill>
                <a:latin typeface="Gotham HTF Book" pitchFamily="2" charset="0"/>
              </a:rPr>
              <a:t>3</a:t>
            </a:r>
          </a:p>
        </p:txBody>
      </p:sp>
      <p:pic>
        <p:nvPicPr>
          <p:cNvPr id="8" name="Picture 7">
            <a:extLst>
              <a:ext uri="{FF2B5EF4-FFF2-40B4-BE49-F238E27FC236}">
                <a16:creationId xmlns:a16="http://schemas.microsoft.com/office/drawing/2014/main" id="{499525C2-F3E2-410C-B3CF-4EAB44199AA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1886" y="5231839"/>
            <a:ext cx="1313667" cy="688576"/>
          </a:xfrm>
          <a:prstGeom prst="rect">
            <a:avLst/>
          </a:prstGeom>
        </p:spPr>
      </p:pic>
    </p:spTree>
    <p:extLst>
      <p:ext uri="{BB962C8B-B14F-4D97-AF65-F5344CB8AC3E}">
        <p14:creationId xmlns:p14="http://schemas.microsoft.com/office/powerpoint/2010/main" val="3344908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F1A0B533-89ED-4DD4-80AE-F73E717D8746}"/>
              </a:ext>
            </a:extLst>
          </p:cNvPr>
          <p:cNvSpPr txBox="1">
            <a:spLocks/>
          </p:cNvSpPr>
          <p:nvPr/>
        </p:nvSpPr>
        <p:spPr>
          <a:xfrm>
            <a:off x="457200" y="2615457"/>
            <a:ext cx="3034145" cy="625428"/>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Percentage of Black and White households with children under 18 that received SNAP(supplemental nutritional assistance program) benefits in the past 12 months.</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3" name="Content Placeholder 12">
            <a:extLst>
              <a:ext uri="{FF2B5EF4-FFF2-40B4-BE49-F238E27FC236}">
                <a16:creationId xmlns:a16="http://schemas.microsoft.com/office/drawing/2014/main" id="{53136B9E-A3F1-40E7-A5A6-4C8E870AFF3D}"/>
              </a:ext>
            </a:extLst>
          </p:cNvPr>
          <p:cNvSpPr>
            <a:spLocks noGrp="1"/>
          </p:cNvSpPr>
          <p:nvPr>
            <p:ph idx="13"/>
          </p:nvPr>
        </p:nvSpPr>
        <p:spPr>
          <a:xfrm>
            <a:off x="457199" y="2396457"/>
            <a:ext cx="3165818" cy="242379"/>
          </a:xfrm>
        </p:spPr>
        <p:txBody>
          <a:bodyPr/>
          <a:lstStyle/>
          <a:p>
            <a:r>
              <a:rPr lang="en-US" dirty="0"/>
              <a:t>What is measured?</a:t>
            </a:r>
          </a:p>
          <a:p>
            <a:endParaRPr lang="en-US" dirty="0"/>
          </a:p>
          <a:p>
            <a:endParaRPr lang="en-US" dirty="0"/>
          </a:p>
          <a:p>
            <a:endParaRPr lang="en-US" dirty="0"/>
          </a:p>
          <a:p>
            <a:endParaRPr lang="en-US" dirty="0"/>
          </a:p>
          <a:p>
            <a:endParaRPr lang="en-US" dirty="0"/>
          </a:p>
          <a:p>
            <a:endParaRPr lang="en-US" dirty="0"/>
          </a:p>
        </p:txBody>
      </p:sp>
      <p:sp>
        <p:nvSpPr>
          <p:cNvPr id="7" name="Content Placeholder 12">
            <a:extLst>
              <a:ext uri="{FF2B5EF4-FFF2-40B4-BE49-F238E27FC236}">
                <a16:creationId xmlns:a16="http://schemas.microsoft.com/office/drawing/2014/main" id="{567B933A-E297-4B8F-962F-EE2DB2FCFF76}"/>
              </a:ext>
            </a:extLst>
          </p:cNvPr>
          <p:cNvSpPr txBox="1">
            <a:spLocks/>
          </p:cNvSpPr>
          <p:nvPr/>
        </p:nvSpPr>
        <p:spPr>
          <a:xfrm>
            <a:off x="457200" y="3387826"/>
            <a:ext cx="3165818" cy="186804"/>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Why is this important?</a:t>
            </a:r>
          </a:p>
          <a:p>
            <a:endParaRPr lang="en-US" dirty="0"/>
          </a:p>
          <a:p>
            <a:endParaRPr lang="en-US" dirty="0"/>
          </a:p>
          <a:p>
            <a:endParaRPr lang="en-US" dirty="0"/>
          </a:p>
          <a:p>
            <a:endParaRPr lang="en-US" dirty="0"/>
          </a:p>
          <a:p>
            <a:endParaRPr lang="en-US" dirty="0"/>
          </a:p>
        </p:txBody>
      </p:sp>
      <p:sp>
        <p:nvSpPr>
          <p:cNvPr id="10" name="Content Placeholder 1">
            <a:extLst>
              <a:ext uri="{FF2B5EF4-FFF2-40B4-BE49-F238E27FC236}">
                <a16:creationId xmlns:a16="http://schemas.microsoft.com/office/drawing/2014/main" id="{837312DE-DFB4-40CF-8D46-4403200E16C7}"/>
              </a:ext>
            </a:extLst>
          </p:cNvPr>
          <p:cNvSpPr txBox="1">
            <a:spLocks/>
          </p:cNvSpPr>
          <p:nvPr/>
        </p:nvSpPr>
        <p:spPr>
          <a:xfrm>
            <a:off x="457200" y="3648945"/>
            <a:ext cx="3034145" cy="754435"/>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00" dirty="0">
                <a:latin typeface="Gotham HTF Book"/>
              </a:rPr>
              <a:t>SNAP, formerly known as the Food Stamp Program, helps low-income individuals and families afford food. While SNAP is an important federal anti-hunger program, recipiency of SNAP benefits suggests that households are experiencing problems with food security and access</a:t>
            </a:r>
            <a:endParaRPr lang="en-US" sz="1000" i="1" dirty="0">
              <a:latin typeface="Gotham HTF Book"/>
            </a:endParaRPr>
          </a:p>
          <a:p>
            <a:pPr lvl="3"/>
            <a:endParaRPr lang="en-US" dirty="0">
              <a:latin typeface="Gotham HTF Book" pitchFamily="2" charset="0"/>
            </a:endParaRPr>
          </a:p>
          <a:p>
            <a:pPr>
              <a:buNone/>
            </a:pPr>
            <a:endParaRPr lang="en-US" dirty="0">
              <a:latin typeface="Gotham HTF Book" pitchFamily="2" charset="0"/>
            </a:endParaRPr>
          </a:p>
        </p:txBody>
      </p:sp>
      <p:sp>
        <p:nvSpPr>
          <p:cNvPr id="5" name="Title 4">
            <a:extLst>
              <a:ext uri="{FF2B5EF4-FFF2-40B4-BE49-F238E27FC236}">
                <a16:creationId xmlns:a16="http://schemas.microsoft.com/office/drawing/2014/main" id="{B12F29ED-7A5D-4008-8357-627E43F95B2F}"/>
              </a:ext>
            </a:extLst>
          </p:cNvPr>
          <p:cNvSpPr>
            <a:spLocks noGrp="1"/>
          </p:cNvSpPr>
          <p:nvPr>
            <p:ph type="title"/>
          </p:nvPr>
        </p:nvSpPr>
        <p:spPr>
          <a:xfrm>
            <a:off x="457199" y="685800"/>
            <a:ext cx="3561126" cy="385832"/>
          </a:xfrm>
        </p:spPr>
        <p:txBody>
          <a:bodyPr>
            <a:normAutofit/>
          </a:bodyPr>
          <a:lstStyle/>
          <a:p>
            <a:r>
              <a:rPr lang="en-US" dirty="0"/>
              <a:t>Child Food Insecurity</a:t>
            </a:r>
          </a:p>
        </p:txBody>
      </p:sp>
      <p:sp>
        <p:nvSpPr>
          <p:cNvPr id="15" name="Content Placeholder 14">
            <a:extLst>
              <a:ext uri="{FF2B5EF4-FFF2-40B4-BE49-F238E27FC236}">
                <a16:creationId xmlns:a16="http://schemas.microsoft.com/office/drawing/2014/main" id="{2B1D8649-333B-4A21-AE8B-4BEC2341B801}"/>
              </a:ext>
            </a:extLst>
          </p:cNvPr>
          <p:cNvSpPr>
            <a:spLocks noGrp="1"/>
          </p:cNvSpPr>
          <p:nvPr>
            <p:ph idx="15"/>
          </p:nvPr>
        </p:nvSpPr>
        <p:spPr>
          <a:xfrm>
            <a:off x="4144159" y="6092181"/>
            <a:ext cx="4542640" cy="527538"/>
          </a:xfrm>
        </p:spPr>
        <p:txBody>
          <a:bodyPr/>
          <a:lstStyle/>
          <a:p>
            <a:r>
              <a:rPr lang="en-US" sz="900" dirty="0"/>
              <a:t>Data Source(s): American Community Survey Public Use Microsample 1-year Estimates</a:t>
            </a:r>
          </a:p>
        </p:txBody>
      </p:sp>
      <p:graphicFrame>
        <p:nvGraphicFramePr>
          <p:cNvPr id="17" name="Table 16">
            <a:extLst>
              <a:ext uri="{FF2B5EF4-FFF2-40B4-BE49-F238E27FC236}">
                <a16:creationId xmlns:a16="http://schemas.microsoft.com/office/drawing/2014/main" id="{EB64F927-B9B0-4274-A475-AF6023854AFA}"/>
              </a:ext>
            </a:extLst>
          </p:cNvPr>
          <p:cNvGraphicFramePr>
            <a:graphicFrameLocks noGrp="1"/>
          </p:cNvGraphicFramePr>
          <p:nvPr>
            <p:extLst>
              <p:ext uri="{D42A27DB-BD31-4B8C-83A1-F6EECF244321}">
                <p14:modId xmlns:p14="http://schemas.microsoft.com/office/powerpoint/2010/main" val="2898135417"/>
              </p:ext>
            </p:extLst>
          </p:nvPr>
        </p:nvGraphicFramePr>
        <p:xfrm>
          <a:off x="457199" y="1181686"/>
          <a:ext cx="3034145" cy="1173480"/>
        </p:xfrm>
        <a:graphic>
          <a:graphicData uri="http://schemas.openxmlformats.org/drawingml/2006/table">
            <a:tbl>
              <a:tblPr>
                <a:tableStyleId>{5C22544A-7EE6-4342-B048-85BDC9FD1C3A}</a:tableStyleId>
              </a:tblPr>
              <a:tblGrid>
                <a:gridCol w="3034145">
                  <a:extLst>
                    <a:ext uri="{9D8B030D-6E8A-4147-A177-3AD203B41FA5}">
                      <a16:colId xmlns:a16="http://schemas.microsoft.com/office/drawing/2014/main" val="20000"/>
                    </a:ext>
                  </a:extLst>
                </a:gridCol>
              </a:tblGrid>
              <a:tr h="718366">
                <a:tc>
                  <a:txBody>
                    <a:bodyPr/>
                    <a:lstStyle/>
                    <a:p>
                      <a:r>
                        <a:rPr lang="en-US" sz="1300" i="1" dirty="0">
                          <a:solidFill>
                            <a:schemeClr val="tx2"/>
                          </a:solidFill>
                          <a:latin typeface="Gotham HTF Bold"/>
                        </a:rPr>
                        <a:t>Equity Score : 22   Black-to-White Ratio: 4.48</a:t>
                      </a:r>
                    </a:p>
                    <a:p>
                      <a:endParaRPr lang="en-US" sz="1300" i="1" dirty="0">
                        <a:solidFill>
                          <a:schemeClr val="accent1"/>
                        </a:solidFill>
                        <a:latin typeface="Gotham HTF Bold"/>
                      </a:endParaRPr>
                    </a:p>
                    <a:p>
                      <a:r>
                        <a:rPr lang="en-US" sz="1300" i="1" dirty="0">
                          <a:solidFill>
                            <a:schemeClr val="accent1"/>
                          </a:solidFill>
                          <a:latin typeface="Gotham HTF Bold"/>
                        </a:rPr>
                        <a:t>Children in black households are about 4.5 times more likely to be food insecure than those in White households</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8" name="Content Placeholder 12">
            <a:extLst>
              <a:ext uri="{FF2B5EF4-FFF2-40B4-BE49-F238E27FC236}">
                <a16:creationId xmlns:a16="http://schemas.microsoft.com/office/drawing/2014/main" id="{C5B8B16E-7BBF-4E43-9B59-FE20B91DF094}"/>
              </a:ext>
            </a:extLst>
          </p:cNvPr>
          <p:cNvSpPr txBox="1">
            <a:spLocks/>
          </p:cNvSpPr>
          <p:nvPr/>
        </p:nvSpPr>
        <p:spPr>
          <a:xfrm>
            <a:off x="457200" y="4499934"/>
            <a:ext cx="3165818" cy="242379"/>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Findings</a:t>
            </a:r>
          </a:p>
          <a:p>
            <a:endParaRPr lang="en-US" dirty="0"/>
          </a:p>
          <a:p>
            <a:endParaRPr lang="en-US" dirty="0"/>
          </a:p>
          <a:p>
            <a:endParaRPr lang="en-US" dirty="0"/>
          </a:p>
          <a:p>
            <a:endParaRPr lang="en-US" dirty="0"/>
          </a:p>
          <a:p>
            <a:endParaRPr lang="en-US" dirty="0"/>
          </a:p>
        </p:txBody>
      </p:sp>
      <p:sp>
        <p:nvSpPr>
          <p:cNvPr id="11" name="Content Placeholder 1">
            <a:extLst>
              <a:ext uri="{FF2B5EF4-FFF2-40B4-BE49-F238E27FC236}">
                <a16:creationId xmlns:a16="http://schemas.microsoft.com/office/drawing/2014/main" id="{19E6AEA0-48CE-418B-BB0B-C06355F6FB44}"/>
              </a:ext>
            </a:extLst>
          </p:cNvPr>
          <p:cNvSpPr txBox="1">
            <a:spLocks/>
          </p:cNvSpPr>
          <p:nvPr/>
        </p:nvSpPr>
        <p:spPr>
          <a:xfrm>
            <a:off x="457200" y="4794389"/>
            <a:ext cx="3034145" cy="1326766"/>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23.47% of Black households with children were food insecure compared 4.86% of White households in 2019. This stark disparity is worsening since 2016 as indicated by the low equity scores. The absolute percentages of Black households and White households on this measure has decreased since 2016 but the disparity persists and is widening.</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6" name="Content Placeholder 14">
            <a:extLst>
              <a:ext uri="{FF2B5EF4-FFF2-40B4-BE49-F238E27FC236}">
                <a16:creationId xmlns:a16="http://schemas.microsoft.com/office/drawing/2014/main" id="{F18A7970-3D49-412E-A7A2-E287B9C4F658}"/>
              </a:ext>
            </a:extLst>
          </p:cNvPr>
          <p:cNvSpPr txBox="1">
            <a:spLocks/>
          </p:cNvSpPr>
          <p:nvPr/>
        </p:nvSpPr>
        <p:spPr>
          <a:xfrm>
            <a:off x="6887357" y="238281"/>
            <a:ext cx="1799442" cy="19326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lgn="r"/>
            <a:r>
              <a:rPr lang="en-US" sz="900" dirty="0"/>
              <a:t>Indicator #2</a:t>
            </a:r>
          </a:p>
        </p:txBody>
      </p:sp>
      <p:graphicFrame>
        <p:nvGraphicFramePr>
          <p:cNvPr id="18" name="Content Placeholder 17">
            <a:extLst>
              <a:ext uri="{FF2B5EF4-FFF2-40B4-BE49-F238E27FC236}">
                <a16:creationId xmlns:a16="http://schemas.microsoft.com/office/drawing/2014/main" id="{DC4609C9-DFD5-4044-AA40-2303EFDB0CC1}"/>
              </a:ext>
            </a:extLst>
          </p:cNvPr>
          <p:cNvGraphicFramePr>
            <a:graphicFrameLocks noGrp="1"/>
          </p:cNvGraphicFramePr>
          <p:nvPr>
            <p:ph idx="1"/>
            <p:extLst>
              <p:ext uri="{D42A27DB-BD31-4B8C-83A1-F6EECF244321}">
                <p14:modId xmlns:p14="http://schemas.microsoft.com/office/powerpoint/2010/main" val="2178608114"/>
              </p:ext>
            </p:extLst>
          </p:nvPr>
        </p:nvGraphicFramePr>
        <p:xfrm>
          <a:off x="4018325" y="1181686"/>
          <a:ext cx="4668474" cy="271654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43866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518241" y="2688887"/>
            <a:ext cx="5383530" cy="789447"/>
          </a:xfrm>
        </p:spPr>
        <p:txBody>
          <a:bodyPr/>
          <a:lstStyle/>
          <a:p>
            <a:r>
              <a:rPr lang="en-US" sz="5400" dirty="0">
                <a:solidFill>
                  <a:schemeClr val="bg2"/>
                </a:solidFill>
                <a:latin typeface="Gotham HTF Bold" pitchFamily="2" charset="0"/>
              </a:rPr>
              <a:t>Housing &amp; Mobility</a:t>
            </a:r>
          </a:p>
        </p:txBody>
      </p:sp>
    </p:spTree>
    <p:extLst>
      <p:ext uri="{BB962C8B-B14F-4D97-AF65-F5344CB8AC3E}">
        <p14:creationId xmlns:p14="http://schemas.microsoft.com/office/powerpoint/2010/main" val="2929442723"/>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F1A0B533-89ED-4DD4-80AE-F73E717D8746}"/>
              </a:ext>
            </a:extLst>
          </p:cNvPr>
          <p:cNvSpPr txBox="1">
            <a:spLocks/>
          </p:cNvSpPr>
          <p:nvPr/>
        </p:nvSpPr>
        <p:spPr>
          <a:xfrm>
            <a:off x="457200" y="2517647"/>
            <a:ext cx="3034145" cy="625428"/>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Percentage of households that are owned with or without mortgage</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3" name="Content Placeholder 12">
            <a:extLst>
              <a:ext uri="{FF2B5EF4-FFF2-40B4-BE49-F238E27FC236}">
                <a16:creationId xmlns:a16="http://schemas.microsoft.com/office/drawing/2014/main" id="{53136B9E-A3F1-40E7-A5A6-4C8E870AFF3D}"/>
              </a:ext>
            </a:extLst>
          </p:cNvPr>
          <p:cNvSpPr>
            <a:spLocks noGrp="1"/>
          </p:cNvSpPr>
          <p:nvPr>
            <p:ph idx="13"/>
          </p:nvPr>
        </p:nvSpPr>
        <p:spPr>
          <a:xfrm>
            <a:off x="457199" y="2291096"/>
            <a:ext cx="3165818" cy="242379"/>
          </a:xfrm>
        </p:spPr>
        <p:txBody>
          <a:bodyPr/>
          <a:lstStyle/>
          <a:p>
            <a:r>
              <a:rPr lang="en-US" dirty="0"/>
              <a:t>What is measured?</a:t>
            </a:r>
          </a:p>
          <a:p>
            <a:endParaRPr lang="en-US" dirty="0"/>
          </a:p>
          <a:p>
            <a:endParaRPr lang="en-US" dirty="0"/>
          </a:p>
          <a:p>
            <a:endParaRPr lang="en-US" dirty="0"/>
          </a:p>
          <a:p>
            <a:endParaRPr lang="en-US" dirty="0"/>
          </a:p>
          <a:p>
            <a:endParaRPr lang="en-US" dirty="0"/>
          </a:p>
          <a:p>
            <a:endParaRPr lang="en-US" dirty="0"/>
          </a:p>
        </p:txBody>
      </p:sp>
      <p:sp>
        <p:nvSpPr>
          <p:cNvPr id="7" name="Content Placeholder 12">
            <a:extLst>
              <a:ext uri="{FF2B5EF4-FFF2-40B4-BE49-F238E27FC236}">
                <a16:creationId xmlns:a16="http://schemas.microsoft.com/office/drawing/2014/main" id="{567B933A-E297-4B8F-962F-EE2DB2FCFF76}"/>
              </a:ext>
            </a:extLst>
          </p:cNvPr>
          <p:cNvSpPr txBox="1">
            <a:spLocks/>
          </p:cNvSpPr>
          <p:nvPr/>
        </p:nvSpPr>
        <p:spPr>
          <a:xfrm>
            <a:off x="457199" y="3105354"/>
            <a:ext cx="3165818" cy="186804"/>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Why is this important?</a:t>
            </a:r>
          </a:p>
          <a:p>
            <a:endParaRPr lang="en-US" dirty="0"/>
          </a:p>
          <a:p>
            <a:endParaRPr lang="en-US" dirty="0"/>
          </a:p>
          <a:p>
            <a:endParaRPr lang="en-US" dirty="0"/>
          </a:p>
          <a:p>
            <a:endParaRPr lang="en-US" dirty="0"/>
          </a:p>
          <a:p>
            <a:endParaRPr lang="en-US" dirty="0"/>
          </a:p>
        </p:txBody>
      </p:sp>
      <p:sp>
        <p:nvSpPr>
          <p:cNvPr id="10" name="Content Placeholder 1">
            <a:extLst>
              <a:ext uri="{FF2B5EF4-FFF2-40B4-BE49-F238E27FC236}">
                <a16:creationId xmlns:a16="http://schemas.microsoft.com/office/drawing/2014/main" id="{837312DE-DFB4-40CF-8D46-4403200E16C7}"/>
              </a:ext>
            </a:extLst>
          </p:cNvPr>
          <p:cNvSpPr txBox="1">
            <a:spLocks/>
          </p:cNvSpPr>
          <p:nvPr/>
        </p:nvSpPr>
        <p:spPr>
          <a:xfrm>
            <a:off x="457198" y="3402212"/>
            <a:ext cx="3034145" cy="754435"/>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endParaRPr lang="en-US" i="1" dirty="0">
              <a:latin typeface="Gotham HTF Book" pitchFamily="2" charset="0"/>
            </a:endParaRPr>
          </a:p>
          <a:p>
            <a:pPr lvl="3"/>
            <a:endParaRPr lang="en-US" dirty="0">
              <a:latin typeface="Gotham HTF Book" pitchFamily="2" charset="0"/>
            </a:endParaRPr>
          </a:p>
          <a:p>
            <a:pPr>
              <a:buNone/>
            </a:pPr>
            <a:endParaRPr lang="en-US" dirty="0">
              <a:latin typeface="Gotham HTF Book" pitchFamily="2" charset="0"/>
            </a:endParaRPr>
          </a:p>
        </p:txBody>
      </p:sp>
      <p:sp>
        <p:nvSpPr>
          <p:cNvPr id="5" name="Title 4">
            <a:extLst>
              <a:ext uri="{FF2B5EF4-FFF2-40B4-BE49-F238E27FC236}">
                <a16:creationId xmlns:a16="http://schemas.microsoft.com/office/drawing/2014/main" id="{B12F29ED-7A5D-4008-8357-627E43F95B2F}"/>
              </a:ext>
            </a:extLst>
          </p:cNvPr>
          <p:cNvSpPr>
            <a:spLocks noGrp="1"/>
          </p:cNvSpPr>
          <p:nvPr>
            <p:ph type="title"/>
          </p:nvPr>
        </p:nvSpPr>
        <p:spPr>
          <a:xfrm>
            <a:off x="457199" y="685800"/>
            <a:ext cx="3561126" cy="385832"/>
          </a:xfrm>
        </p:spPr>
        <p:txBody>
          <a:bodyPr>
            <a:normAutofit/>
          </a:bodyPr>
          <a:lstStyle/>
          <a:p>
            <a:r>
              <a:rPr lang="en-US" dirty="0"/>
              <a:t>Home Ownership</a:t>
            </a:r>
          </a:p>
        </p:txBody>
      </p:sp>
      <p:sp>
        <p:nvSpPr>
          <p:cNvPr id="15" name="Content Placeholder 14">
            <a:extLst>
              <a:ext uri="{FF2B5EF4-FFF2-40B4-BE49-F238E27FC236}">
                <a16:creationId xmlns:a16="http://schemas.microsoft.com/office/drawing/2014/main" id="{2B1D8649-333B-4A21-AE8B-4BEC2341B801}"/>
              </a:ext>
            </a:extLst>
          </p:cNvPr>
          <p:cNvSpPr>
            <a:spLocks noGrp="1"/>
          </p:cNvSpPr>
          <p:nvPr>
            <p:ph idx="15"/>
          </p:nvPr>
        </p:nvSpPr>
        <p:spPr>
          <a:xfrm>
            <a:off x="4144159" y="6092181"/>
            <a:ext cx="4542640" cy="527538"/>
          </a:xfrm>
        </p:spPr>
        <p:txBody>
          <a:bodyPr/>
          <a:lstStyle/>
          <a:p>
            <a:r>
              <a:rPr lang="en-US" sz="900" dirty="0"/>
              <a:t>Data Source(s): American Community Survey Public Use Microsample 1-year Estimates</a:t>
            </a:r>
          </a:p>
        </p:txBody>
      </p:sp>
      <p:graphicFrame>
        <p:nvGraphicFramePr>
          <p:cNvPr id="17" name="Table 16">
            <a:extLst>
              <a:ext uri="{FF2B5EF4-FFF2-40B4-BE49-F238E27FC236}">
                <a16:creationId xmlns:a16="http://schemas.microsoft.com/office/drawing/2014/main" id="{EB64F927-B9B0-4274-A475-AF6023854AFA}"/>
              </a:ext>
            </a:extLst>
          </p:cNvPr>
          <p:cNvGraphicFramePr>
            <a:graphicFrameLocks noGrp="1"/>
          </p:cNvGraphicFramePr>
          <p:nvPr>
            <p:extLst>
              <p:ext uri="{D42A27DB-BD31-4B8C-83A1-F6EECF244321}">
                <p14:modId xmlns:p14="http://schemas.microsoft.com/office/powerpoint/2010/main" val="2359732495"/>
              </p:ext>
            </p:extLst>
          </p:nvPr>
        </p:nvGraphicFramePr>
        <p:xfrm>
          <a:off x="457199" y="1181686"/>
          <a:ext cx="3034145" cy="975360"/>
        </p:xfrm>
        <a:graphic>
          <a:graphicData uri="http://schemas.openxmlformats.org/drawingml/2006/table">
            <a:tbl>
              <a:tblPr>
                <a:tableStyleId>{5C22544A-7EE6-4342-B048-85BDC9FD1C3A}</a:tableStyleId>
              </a:tblPr>
              <a:tblGrid>
                <a:gridCol w="3034145">
                  <a:extLst>
                    <a:ext uri="{9D8B030D-6E8A-4147-A177-3AD203B41FA5}">
                      <a16:colId xmlns:a16="http://schemas.microsoft.com/office/drawing/2014/main" val="20000"/>
                    </a:ext>
                  </a:extLst>
                </a:gridCol>
              </a:tblGrid>
              <a:tr h="718366">
                <a:tc>
                  <a:txBody>
                    <a:bodyPr/>
                    <a:lstStyle/>
                    <a:p>
                      <a:r>
                        <a:rPr lang="en-US" sz="1300" i="1" dirty="0">
                          <a:solidFill>
                            <a:schemeClr val="tx2"/>
                          </a:solidFill>
                          <a:latin typeface="Gotham HTF Bold"/>
                        </a:rPr>
                        <a:t>Equity Score : 57    White-to-Black Ratio: 1.58</a:t>
                      </a:r>
                    </a:p>
                    <a:p>
                      <a:endParaRPr lang="en-US" sz="1300" i="1" dirty="0">
                        <a:solidFill>
                          <a:schemeClr val="accent1"/>
                        </a:solidFill>
                        <a:latin typeface="Gotham HTF Bold"/>
                      </a:endParaRPr>
                    </a:p>
                    <a:p>
                      <a:r>
                        <a:rPr lang="en-US" sz="1300" i="1" dirty="0">
                          <a:solidFill>
                            <a:schemeClr val="accent1"/>
                          </a:solidFill>
                          <a:latin typeface="Gotham HTF Bold"/>
                        </a:rPr>
                        <a:t>66 % of White households were owned compared to 42% of Black households</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8" name="Content Placeholder 12">
            <a:extLst>
              <a:ext uri="{FF2B5EF4-FFF2-40B4-BE49-F238E27FC236}">
                <a16:creationId xmlns:a16="http://schemas.microsoft.com/office/drawing/2014/main" id="{C5B8B16E-7BBF-4E43-9B59-FE20B91DF094}"/>
              </a:ext>
            </a:extLst>
          </p:cNvPr>
          <p:cNvSpPr txBox="1">
            <a:spLocks/>
          </p:cNvSpPr>
          <p:nvPr/>
        </p:nvSpPr>
        <p:spPr>
          <a:xfrm>
            <a:off x="457200" y="4359908"/>
            <a:ext cx="3165818" cy="242379"/>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Findings</a:t>
            </a:r>
          </a:p>
          <a:p>
            <a:endParaRPr lang="en-US" dirty="0"/>
          </a:p>
          <a:p>
            <a:endParaRPr lang="en-US" dirty="0"/>
          </a:p>
          <a:p>
            <a:endParaRPr lang="en-US" dirty="0"/>
          </a:p>
          <a:p>
            <a:endParaRPr lang="en-US" dirty="0"/>
          </a:p>
          <a:p>
            <a:endParaRPr lang="en-US" dirty="0"/>
          </a:p>
        </p:txBody>
      </p:sp>
      <p:sp>
        <p:nvSpPr>
          <p:cNvPr id="11" name="Content Placeholder 1">
            <a:extLst>
              <a:ext uri="{FF2B5EF4-FFF2-40B4-BE49-F238E27FC236}">
                <a16:creationId xmlns:a16="http://schemas.microsoft.com/office/drawing/2014/main" id="{19E6AEA0-48CE-418B-BB0B-C06355F6FB44}"/>
              </a:ext>
            </a:extLst>
          </p:cNvPr>
          <p:cNvSpPr txBox="1">
            <a:spLocks/>
          </p:cNvSpPr>
          <p:nvPr/>
        </p:nvSpPr>
        <p:spPr>
          <a:xfrm>
            <a:off x="457197" y="4700954"/>
            <a:ext cx="3034145" cy="1585545"/>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The equity score of 57 corresponds to the fact that White households are 1.5 times more likely to be owned than Black households. Compared to 2016 when the Black home ownership percentage was 38.2%, 2019 has seen improvement to 42.1% while White home ownership percentages across these years have been stable at around 66.5%. This is reflected in the improved equity scores.</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4" name="Content Placeholder 1">
            <a:extLst>
              <a:ext uri="{FF2B5EF4-FFF2-40B4-BE49-F238E27FC236}">
                <a16:creationId xmlns:a16="http://schemas.microsoft.com/office/drawing/2014/main" id="{A022D1D8-562D-4FB2-855B-EBF52C6B128B}"/>
              </a:ext>
            </a:extLst>
          </p:cNvPr>
          <p:cNvSpPr txBox="1">
            <a:spLocks/>
          </p:cNvSpPr>
          <p:nvPr/>
        </p:nvSpPr>
        <p:spPr>
          <a:xfrm>
            <a:off x="4144160" y="4660244"/>
            <a:ext cx="4542639" cy="144268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6" name="Content Placeholder 14">
            <a:extLst>
              <a:ext uri="{FF2B5EF4-FFF2-40B4-BE49-F238E27FC236}">
                <a16:creationId xmlns:a16="http://schemas.microsoft.com/office/drawing/2014/main" id="{F18A7970-3D49-412E-A7A2-E287B9C4F658}"/>
              </a:ext>
            </a:extLst>
          </p:cNvPr>
          <p:cNvSpPr txBox="1">
            <a:spLocks/>
          </p:cNvSpPr>
          <p:nvPr/>
        </p:nvSpPr>
        <p:spPr>
          <a:xfrm>
            <a:off x="6887357" y="238281"/>
            <a:ext cx="1799442" cy="19326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lgn="r"/>
            <a:r>
              <a:rPr lang="en-US" sz="900" dirty="0"/>
              <a:t>Indicator #2</a:t>
            </a:r>
          </a:p>
        </p:txBody>
      </p:sp>
      <p:graphicFrame>
        <p:nvGraphicFramePr>
          <p:cNvPr id="18" name="Content Placeholder 17">
            <a:extLst>
              <a:ext uri="{FF2B5EF4-FFF2-40B4-BE49-F238E27FC236}">
                <a16:creationId xmlns:a16="http://schemas.microsoft.com/office/drawing/2014/main" id="{DC4609C9-DFD5-4044-AA40-2303EFDB0CC1}"/>
              </a:ext>
            </a:extLst>
          </p:cNvPr>
          <p:cNvGraphicFramePr>
            <a:graphicFrameLocks noGrp="1"/>
          </p:cNvGraphicFramePr>
          <p:nvPr>
            <p:ph idx="1"/>
            <p:extLst>
              <p:ext uri="{D42A27DB-BD31-4B8C-83A1-F6EECF244321}">
                <p14:modId xmlns:p14="http://schemas.microsoft.com/office/powerpoint/2010/main" val="661986098"/>
              </p:ext>
            </p:extLst>
          </p:nvPr>
        </p:nvGraphicFramePr>
        <p:xfrm>
          <a:off x="4018324" y="1181687"/>
          <a:ext cx="4668475" cy="246388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85723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F1A0B533-89ED-4DD4-80AE-F73E717D8746}"/>
              </a:ext>
            </a:extLst>
          </p:cNvPr>
          <p:cNvSpPr txBox="1">
            <a:spLocks/>
          </p:cNvSpPr>
          <p:nvPr/>
        </p:nvSpPr>
        <p:spPr>
          <a:xfrm>
            <a:off x="457200" y="2589919"/>
            <a:ext cx="3034145" cy="625428"/>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Percentage of owned households in each NPA aggregated to PWA and MCA</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3" name="Content Placeholder 12">
            <a:extLst>
              <a:ext uri="{FF2B5EF4-FFF2-40B4-BE49-F238E27FC236}">
                <a16:creationId xmlns:a16="http://schemas.microsoft.com/office/drawing/2014/main" id="{53136B9E-A3F1-40E7-A5A6-4C8E870AFF3D}"/>
              </a:ext>
            </a:extLst>
          </p:cNvPr>
          <p:cNvSpPr>
            <a:spLocks noGrp="1"/>
          </p:cNvSpPr>
          <p:nvPr>
            <p:ph idx="13"/>
          </p:nvPr>
        </p:nvSpPr>
        <p:spPr>
          <a:xfrm>
            <a:off x="457199" y="2339452"/>
            <a:ext cx="3165818" cy="242379"/>
          </a:xfrm>
        </p:spPr>
        <p:txBody>
          <a:bodyPr/>
          <a:lstStyle/>
          <a:p>
            <a:r>
              <a:rPr lang="en-US" dirty="0"/>
              <a:t>What is measured?</a:t>
            </a:r>
          </a:p>
          <a:p>
            <a:endParaRPr lang="en-US" dirty="0"/>
          </a:p>
          <a:p>
            <a:endParaRPr lang="en-US" dirty="0"/>
          </a:p>
          <a:p>
            <a:endParaRPr lang="en-US" dirty="0"/>
          </a:p>
          <a:p>
            <a:endParaRPr lang="en-US" dirty="0"/>
          </a:p>
          <a:p>
            <a:endParaRPr lang="en-US" dirty="0"/>
          </a:p>
          <a:p>
            <a:endParaRPr lang="en-US" dirty="0"/>
          </a:p>
        </p:txBody>
      </p:sp>
      <p:sp>
        <p:nvSpPr>
          <p:cNvPr id="7" name="Content Placeholder 12">
            <a:extLst>
              <a:ext uri="{FF2B5EF4-FFF2-40B4-BE49-F238E27FC236}">
                <a16:creationId xmlns:a16="http://schemas.microsoft.com/office/drawing/2014/main" id="{567B933A-E297-4B8F-962F-EE2DB2FCFF76}"/>
              </a:ext>
            </a:extLst>
          </p:cNvPr>
          <p:cNvSpPr txBox="1">
            <a:spLocks/>
          </p:cNvSpPr>
          <p:nvPr/>
        </p:nvSpPr>
        <p:spPr>
          <a:xfrm>
            <a:off x="457199" y="3105354"/>
            <a:ext cx="3165818" cy="186804"/>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Why is this important?</a:t>
            </a:r>
          </a:p>
          <a:p>
            <a:endParaRPr lang="en-US" dirty="0"/>
          </a:p>
          <a:p>
            <a:endParaRPr lang="en-US" dirty="0"/>
          </a:p>
          <a:p>
            <a:endParaRPr lang="en-US" dirty="0"/>
          </a:p>
          <a:p>
            <a:endParaRPr lang="en-US" dirty="0"/>
          </a:p>
          <a:p>
            <a:endParaRPr lang="en-US" dirty="0"/>
          </a:p>
        </p:txBody>
      </p:sp>
      <p:sp>
        <p:nvSpPr>
          <p:cNvPr id="10" name="Content Placeholder 1">
            <a:extLst>
              <a:ext uri="{FF2B5EF4-FFF2-40B4-BE49-F238E27FC236}">
                <a16:creationId xmlns:a16="http://schemas.microsoft.com/office/drawing/2014/main" id="{837312DE-DFB4-40CF-8D46-4403200E16C7}"/>
              </a:ext>
            </a:extLst>
          </p:cNvPr>
          <p:cNvSpPr txBox="1">
            <a:spLocks/>
          </p:cNvSpPr>
          <p:nvPr/>
        </p:nvSpPr>
        <p:spPr>
          <a:xfrm>
            <a:off x="457198" y="3402212"/>
            <a:ext cx="3034145" cy="754435"/>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endParaRPr lang="en-US" i="1" dirty="0">
              <a:latin typeface="Gotham HTF Book" pitchFamily="2" charset="0"/>
            </a:endParaRPr>
          </a:p>
          <a:p>
            <a:pPr lvl="3"/>
            <a:endParaRPr lang="en-US" dirty="0">
              <a:latin typeface="Gotham HTF Book" pitchFamily="2" charset="0"/>
            </a:endParaRPr>
          </a:p>
          <a:p>
            <a:pPr>
              <a:buNone/>
            </a:pPr>
            <a:endParaRPr lang="en-US" dirty="0">
              <a:latin typeface="Gotham HTF Book" pitchFamily="2" charset="0"/>
            </a:endParaRPr>
          </a:p>
        </p:txBody>
      </p:sp>
      <p:sp>
        <p:nvSpPr>
          <p:cNvPr id="5" name="Title 4">
            <a:extLst>
              <a:ext uri="{FF2B5EF4-FFF2-40B4-BE49-F238E27FC236}">
                <a16:creationId xmlns:a16="http://schemas.microsoft.com/office/drawing/2014/main" id="{B12F29ED-7A5D-4008-8357-627E43F95B2F}"/>
              </a:ext>
            </a:extLst>
          </p:cNvPr>
          <p:cNvSpPr>
            <a:spLocks noGrp="1"/>
          </p:cNvSpPr>
          <p:nvPr>
            <p:ph type="title"/>
          </p:nvPr>
        </p:nvSpPr>
        <p:spPr>
          <a:xfrm>
            <a:off x="457199" y="685800"/>
            <a:ext cx="3561126" cy="385832"/>
          </a:xfrm>
        </p:spPr>
        <p:txBody>
          <a:bodyPr>
            <a:normAutofit/>
          </a:bodyPr>
          <a:lstStyle/>
          <a:p>
            <a:r>
              <a:rPr lang="en-US" dirty="0"/>
              <a:t>Home Ownership (Spatial)</a:t>
            </a:r>
          </a:p>
        </p:txBody>
      </p:sp>
      <p:sp>
        <p:nvSpPr>
          <p:cNvPr id="15" name="Content Placeholder 14">
            <a:extLst>
              <a:ext uri="{FF2B5EF4-FFF2-40B4-BE49-F238E27FC236}">
                <a16:creationId xmlns:a16="http://schemas.microsoft.com/office/drawing/2014/main" id="{2B1D8649-333B-4A21-AE8B-4BEC2341B801}"/>
              </a:ext>
            </a:extLst>
          </p:cNvPr>
          <p:cNvSpPr>
            <a:spLocks noGrp="1"/>
          </p:cNvSpPr>
          <p:nvPr>
            <p:ph idx="15"/>
          </p:nvPr>
        </p:nvSpPr>
        <p:spPr>
          <a:xfrm>
            <a:off x="4144159" y="6092181"/>
            <a:ext cx="4542640" cy="527538"/>
          </a:xfrm>
        </p:spPr>
        <p:txBody>
          <a:bodyPr/>
          <a:lstStyle/>
          <a:p>
            <a:r>
              <a:rPr lang="en-US" sz="900" dirty="0"/>
              <a:t>Data Source(s): American Community Survey Public Use Microsample 1-year Estimates</a:t>
            </a:r>
          </a:p>
        </p:txBody>
      </p:sp>
      <p:graphicFrame>
        <p:nvGraphicFramePr>
          <p:cNvPr id="17" name="Table 16">
            <a:extLst>
              <a:ext uri="{FF2B5EF4-FFF2-40B4-BE49-F238E27FC236}">
                <a16:creationId xmlns:a16="http://schemas.microsoft.com/office/drawing/2014/main" id="{EB64F927-B9B0-4274-A475-AF6023854AFA}"/>
              </a:ext>
            </a:extLst>
          </p:cNvPr>
          <p:cNvGraphicFramePr>
            <a:graphicFrameLocks noGrp="1"/>
          </p:cNvGraphicFramePr>
          <p:nvPr>
            <p:extLst>
              <p:ext uri="{D42A27DB-BD31-4B8C-83A1-F6EECF244321}">
                <p14:modId xmlns:p14="http://schemas.microsoft.com/office/powerpoint/2010/main" val="1050505611"/>
              </p:ext>
            </p:extLst>
          </p:nvPr>
        </p:nvGraphicFramePr>
        <p:xfrm>
          <a:off x="457199" y="1181686"/>
          <a:ext cx="3280300" cy="1173480"/>
        </p:xfrm>
        <a:graphic>
          <a:graphicData uri="http://schemas.openxmlformats.org/drawingml/2006/table">
            <a:tbl>
              <a:tblPr>
                <a:tableStyleId>{5C22544A-7EE6-4342-B048-85BDC9FD1C3A}</a:tableStyleId>
              </a:tblPr>
              <a:tblGrid>
                <a:gridCol w="3280300">
                  <a:extLst>
                    <a:ext uri="{9D8B030D-6E8A-4147-A177-3AD203B41FA5}">
                      <a16:colId xmlns:a16="http://schemas.microsoft.com/office/drawing/2014/main" val="20000"/>
                    </a:ext>
                  </a:extLst>
                </a:gridCol>
              </a:tblGrid>
              <a:tr h="718366">
                <a:tc>
                  <a:txBody>
                    <a:bodyPr/>
                    <a:lstStyle/>
                    <a:p>
                      <a:r>
                        <a:rPr lang="en-US" sz="1300" i="1" dirty="0">
                          <a:solidFill>
                            <a:schemeClr val="tx2"/>
                          </a:solidFill>
                          <a:latin typeface="Gotham HTF Bold"/>
                        </a:rPr>
                        <a:t>Equity Score : 40   White-to-Black Ratio: 2.02</a:t>
                      </a:r>
                    </a:p>
                    <a:p>
                      <a:endParaRPr lang="en-US" sz="1300" i="1" dirty="0">
                        <a:solidFill>
                          <a:schemeClr val="accent1"/>
                        </a:solidFill>
                        <a:latin typeface="Gotham HTF Bold"/>
                      </a:endParaRPr>
                    </a:p>
                    <a:p>
                      <a:r>
                        <a:rPr lang="en-US" sz="1300" i="1" dirty="0">
                          <a:solidFill>
                            <a:schemeClr val="accent1"/>
                          </a:solidFill>
                          <a:latin typeface="Gotham HTF Bold"/>
                        </a:rPr>
                        <a:t>Households in predominantly White areas were twice as likely to be owned compared to minority concentrated areas.</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8" name="Content Placeholder 12">
            <a:extLst>
              <a:ext uri="{FF2B5EF4-FFF2-40B4-BE49-F238E27FC236}">
                <a16:creationId xmlns:a16="http://schemas.microsoft.com/office/drawing/2014/main" id="{C5B8B16E-7BBF-4E43-9B59-FE20B91DF094}"/>
              </a:ext>
            </a:extLst>
          </p:cNvPr>
          <p:cNvSpPr txBox="1">
            <a:spLocks/>
          </p:cNvSpPr>
          <p:nvPr/>
        </p:nvSpPr>
        <p:spPr>
          <a:xfrm>
            <a:off x="457200" y="4359908"/>
            <a:ext cx="3165818" cy="242379"/>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Findings</a:t>
            </a:r>
          </a:p>
          <a:p>
            <a:endParaRPr lang="en-US" dirty="0"/>
          </a:p>
          <a:p>
            <a:endParaRPr lang="en-US" dirty="0"/>
          </a:p>
          <a:p>
            <a:endParaRPr lang="en-US" dirty="0"/>
          </a:p>
          <a:p>
            <a:endParaRPr lang="en-US" dirty="0"/>
          </a:p>
          <a:p>
            <a:endParaRPr lang="en-US" dirty="0"/>
          </a:p>
        </p:txBody>
      </p:sp>
      <p:sp>
        <p:nvSpPr>
          <p:cNvPr id="11" name="Content Placeholder 1">
            <a:extLst>
              <a:ext uri="{FF2B5EF4-FFF2-40B4-BE49-F238E27FC236}">
                <a16:creationId xmlns:a16="http://schemas.microsoft.com/office/drawing/2014/main" id="{19E6AEA0-48CE-418B-BB0B-C06355F6FB44}"/>
              </a:ext>
            </a:extLst>
          </p:cNvPr>
          <p:cNvSpPr txBox="1">
            <a:spLocks/>
          </p:cNvSpPr>
          <p:nvPr/>
        </p:nvSpPr>
        <p:spPr>
          <a:xfrm>
            <a:off x="457197" y="4700955"/>
            <a:ext cx="3034145" cy="1326766"/>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78.2% of households in PWA were owned compared to 39.7% in MCA in 2018. The equity score of 40 is significantly lower than the score on home ownership between White and Black households, indicating that the spatial inequities on home ownership amplify the disparities between demographic communities in Charlotte.</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6" name="Content Placeholder 14">
            <a:extLst>
              <a:ext uri="{FF2B5EF4-FFF2-40B4-BE49-F238E27FC236}">
                <a16:creationId xmlns:a16="http://schemas.microsoft.com/office/drawing/2014/main" id="{F18A7970-3D49-412E-A7A2-E287B9C4F658}"/>
              </a:ext>
            </a:extLst>
          </p:cNvPr>
          <p:cNvSpPr txBox="1">
            <a:spLocks/>
          </p:cNvSpPr>
          <p:nvPr/>
        </p:nvSpPr>
        <p:spPr>
          <a:xfrm>
            <a:off x="6887357" y="238281"/>
            <a:ext cx="1799442" cy="19326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lgn="r"/>
            <a:r>
              <a:rPr lang="en-US" sz="900" dirty="0"/>
              <a:t>Indicator #2</a:t>
            </a:r>
          </a:p>
        </p:txBody>
      </p:sp>
      <p:graphicFrame>
        <p:nvGraphicFramePr>
          <p:cNvPr id="23" name="Content Placeholder 22">
            <a:extLst>
              <a:ext uri="{FF2B5EF4-FFF2-40B4-BE49-F238E27FC236}">
                <a16:creationId xmlns:a16="http://schemas.microsoft.com/office/drawing/2014/main" id="{F1ACA2D0-AF72-4EEF-9356-9DE03770D3BE}"/>
              </a:ext>
            </a:extLst>
          </p:cNvPr>
          <p:cNvGraphicFramePr>
            <a:graphicFrameLocks noGrp="1"/>
          </p:cNvGraphicFramePr>
          <p:nvPr>
            <p:ph idx="1"/>
            <p:extLst>
              <p:ext uri="{D42A27DB-BD31-4B8C-83A1-F6EECF244321}">
                <p14:modId xmlns:p14="http://schemas.microsoft.com/office/powerpoint/2010/main" val="3452007125"/>
              </p:ext>
            </p:extLst>
          </p:nvPr>
        </p:nvGraphicFramePr>
        <p:xfrm>
          <a:off x="4018324" y="1181686"/>
          <a:ext cx="4668475" cy="2524040"/>
        </p:xfrm>
        <a:graphic>
          <a:graphicData uri="http://schemas.openxmlformats.org/drawingml/2006/chart">
            <c:chart xmlns:c="http://schemas.openxmlformats.org/drawingml/2006/chart" xmlns:r="http://schemas.openxmlformats.org/officeDocument/2006/relationships" r:id="rId2"/>
          </a:graphicData>
        </a:graphic>
      </p:graphicFrame>
      <p:pic>
        <p:nvPicPr>
          <p:cNvPr id="18" name="Picture 17">
            <a:extLst>
              <a:ext uri="{FF2B5EF4-FFF2-40B4-BE49-F238E27FC236}">
                <a16:creationId xmlns:a16="http://schemas.microsoft.com/office/drawing/2014/main" id="{30813B79-F842-4B9E-8A14-CFC908E89A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0195" y="5228948"/>
            <a:ext cx="696604" cy="873976"/>
          </a:xfrm>
          <a:prstGeom prst="rect">
            <a:avLst/>
          </a:prstGeom>
        </p:spPr>
      </p:pic>
    </p:spTree>
    <p:extLst>
      <p:ext uri="{BB962C8B-B14F-4D97-AF65-F5344CB8AC3E}">
        <p14:creationId xmlns:p14="http://schemas.microsoft.com/office/powerpoint/2010/main" val="3282565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F1A0B533-89ED-4DD4-80AE-F73E717D8746}"/>
              </a:ext>
            </a:extLst>
          </p:cNvPr>
          <p:cNvSpPr txBox="1">
            <a:spLocks/>
          </p:cNvSpPr>
          <p:nvPr/>
        </p:nvSpPr>
        <p:spPr>
          <a:xfrm>
            <a:off x="457200" y="2517647"/>
            <a:ext cx="3034145" cy="625428"/>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Percentage of households that spent 30% or more of their income on rent.</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3" name="Content Placeholder 12">
            <a:extLst>
              <a:ext uri="{FF2B5EF4-FFF2-40B4-BE49-F238E27FC236}">
                <a16:creationId xmlns:a16="http://schemas.microsoft.com/office/drawing/2014/main" id="{53136B9E-A3F1-40E7-A5A6-4C8E870AFF3D}"/>
              </a:ext>
            </a:extLst>
          </p:cNvPr>
          <p:cNvSpPr>
            <a:spLocks noGrp="1"/>
          </p:cNvSpPr>
          <p:nvPr>
            <p:ph idx="13"/>
          </p:nvPr>
        </p:nvSpPr>
        <p:spPr>
          <a:xfrm>
            <a:off x="457199" y="2291096"/>
            <a:ext cx="3165818" cy="242379"/>
          </a:xfrm>
        </p:spPr>
        <p:txBody>
          <a:bodyPr/>
          <a:lstStyle/>
          <a:p>
            <a:r>
              <a:rPr lang="en-US" dirty="0"/>
              <a:t>What is measured?</a:t>
            </a:r>
          </a:p>
          <a:p>
            <a:endParaRPr lang="en-US" dirty="0"/>
          </a:p>
          <a:p>
            <a:endParaRPr lang="en-US" dirty="0"/>
          </a:p>
          <a:p>
            <a:endParaRPr lang="en-US" dirty="0"/>
          </a:p>
          <a:p>
            <a:endParaRPr lang="en-US" dirty="0"/>
          </a:p>
          <a:p>
            <a:endParaRPr lang="en-US" dirty="0"/>
          </a:p>
          <a:p>
            <a:endParaRPr lang="en-US" dirty="0"/>
          </a:p>
        </p:txBody>
      </p:sp>
      <p:sp>
        <p:nvSpPr>
          <p:cNvPr id="7" name="Content Placeholder 12">
            <a:extLst>
              <a:ext uri="{FF2B5EF4-FFF2-40B4-BE49-F238E27FC236}">
                <a16:creationId xmlns:a16="http://schemas.microsoft.com/office/drawing/2014/main" id="{567B933A-E297-4B8F-962F-EE2DB2FCFF76}"/>
              </a:ext>
            </a:extLst>
          </p:cNvPr>
          <p:cNvSpPr txBox="1">
            <a:spLocks/>
          </p:cNvSpPr>
          <p:nvPr/>
        </p:nvSpPr>
        <p:spPr>
          <a:xfrm>
            <a:off x="457199" y="3105354"/>
            <a:ext cx="3165818" cy="186804"/>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Why is this important?</a:t>
            </a:r>
          </a:p>
          <a:p>
            <a:endParaRPr lang="en-US" dirty="0"/>
          </a:p>
          <a:p>
            <a:endParaRPr lang="en-US" dirty="0"/>
          </a:p>
          <a:p>
            <a:endParaRPr lang="en-US" dirty="0"/>
          </a:p>
          <a:p>
            <a:endParaRPr lang="en-US" dirty="0"/>
          </a:p>
          <a:p>
            <a:endParaRPr lang="en-US" dirty="0"/>
          </a:p>
        </p:txBody>
      </p:sp>
      <p:sp>
        <p:nvSpPr>
          <p:cNvPr id="10" name="Content Placeholder 1">
            <a:extLst>
              <a:ext uri="{FF2B5EF4-FFF2-40B4-BE49-F238E27FC236}">
                <a16:creationId xmlns:a16="http://schemas.microsoft.com/office/drawing/2014/main" id="{837312DE-DFB4-40CF-8D46-4403200E16C7}"/>
              </a:ext>
            </a:extLst>
          </p:cNvPr>
          <p:cNvSpPr txBox="1">
            <a:spLocks/>
          </p:cNvSpPr>
          <p:nvPr/>
        </p:nvSpPr>
        <p:spPr>
          <a:xfrm>
            <a:off x="457198" y="3402212"/>
            <a:ext cx="3034145" cy="754435"/>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endParaRPr lang="en-US" i="1" dirty="0">
              <a:latin typeface="Gotham HTF Book" pitchFamily="2" charset="0"/>
            </a:endParaRPr>
          </a:p>
          <a:p>
            <a:pPr lvl="3"/>
            <a:endParaRPr lang="en-US" dirty="0">
              <a:latin typeface="Gotham HTF Book" pitchFamily="2" charset="0"/>
            </a:endParaRPr>
          </a:p>
          <a:p>
            <a:pPr>
              <a:buNone/>
            </a:pPr>
            <a:endParaRPr lang="en-US" dirty="0">
              <a:latin typeface="Gotham HTF Book" pitchFamily="2" charset="0"/>
            </a:endParaRPr>
          </a:p>
        </p:txBody>
      </p:sp>
      <p:sp>
        <p:nvSpPr>
          <p:cNvPr id="5" name="Title 4">
            <a:extLst>
              <a:ext uri="{FF2B5EF4-FFF2-40B4-BE49-F238E27FC236}">
                <a16:creationId xmlns:a16="http://schemas.microsoft.com/office/drawing/2014/main" id="{B12F29ED-7A5D-4008-8357-627E43F95B2F}"/>
              </a:ext>
            </a:extLst>
          </p:cNvPr>
          <p:cNvSpPr>
            <a:spLocks noGrp="1"/>
          </p:cNvSpPr>
          <p:nvPr>
            <p:ph type="title"/>
          </p:nvPr>
        </p:nvSpPr>
        <p:spPr>
          <a:xfrm>
            <a:off x="457199" y="685800"/>
            <a:ext cx="3561126" cy="385832"/>
          </a:xfrm>
        </p:spPr>
        <p:txBody>
          <a:bodyPr>
            <a:normAutofit/>
          </a:bodyPr>
          <a:lstStyle/>
          <a:p>
            <a:r>
              <a:rPr lang="en-US" dirty="0"/>
              <a:t>Rent Burden</a:t>
            </a:r>
          </a:p>
        </p:txBody>
      </p:sp>
      <p:sp>
        <p:nvSpPr>
          <p:cNvPr id="15" name="Content Placeholder 14">
            <a:extLst>
              <a:ext uri="{FF2B5EF4-FFF2-40B4-BE49-F238E27FC236}">
                <a16:creationId xmlns:a16="http://schemas.microsoft.com/office/drawing/2014/main" id="{2B1D8649-333B-4A21-AE8B-4BEC2341B801}"/>
              </a:ext>
            </a:extLst>
          </p:cNvPr>
          <p:cNvSpPr>
            <a:spLocks noGrp="1"/>
          </p:cNvSpPr>
          <p:nvPr>
            <p:ph idx="15"/>
          </p:nvPr>
        </p:nvSpPr>
        <p:spPr>
          <a:xfrm>
            <a:off x="4144159" y="6092181"/>
            <a:ext cx="4542640" cy="527538"/>
          </a:xfrm>
        </p:spPr>
        <p:txBody>
          <a:bodyPr/>
          <a:lstStyle/>
          <a:p>
            <a:r>
              <a:rPr lang="en-US" sz="900" dirty="0"/>
              <a:t>Data Source(s): American Community Survey Public Use Microsample 1-year Estimates</a:t>
            </a:r>
          </a:p>
        </p:txBody>
      </p:sp>
      <p:graphicFrame>
        <p:nvGraphicFramePr>
          <p:cNvPr id="17" name="Table 16">
            <a:extLst>
              <a:ext uri="{FF2B5EF4-FFF2-40B4-BE49-F238E27FC236}">
                <a16:creationId xmlns:a16="http://schemas.microsoft.com/office/drawing/2014/main" id="{EB64F927-B9B0-4274-A475-AF6023854AFA}"/>
              </a:ext>
            </a:extLst>
          </p:cNvPr>
          <p:cNvGraphicFramePr>
            <a:graphicFrameLocks noGrp="1"/>
          </p:cNvGraphicFramePr>
          <p:nvPr>
            <p:extLst>
              <p:ext uri="{D42A27DB-BD31-4B8C-83A1-F6EECF244321}">
                <p14:modId xmlns:p14="http://schemas.microsoft.com/office/powerpoint/2010/main" val="1156937129"/>
              </p:ext>
            </p:extLst>
          </p:nvPr>
        </p:nvGraphicFramePr>
        <p:xfrm>
          <a:off x="457199" y="1181686"/>
          <a:ext cx="3034145" cy="975360"/>
        </p:xfrm>
        <a:graphic>
          <a:graphicData uri="http://schemas.openxmlformats.org/drawingml/2006/table">
            <a:tbl>
              <a:tblPr>
                <a:tableStyleId>{5C22544A-7EE6-4342-B048-85BDC9FD1C3A}</a:tableStyleId>
              </a:tblPr>
              <a:tblGrid>
                <a:gridCol w="3034145">
                  <a:extLst>
                    <a:ext uri="{9D8B030D-6E8A-4147-A177-3AD203B41FA5}">
                      <a16:colId xmlns:a16="http://schemas.microsoft.com/office/drawing/2014/main" val="20000"/>
                    </a:ext>
                  </a:extLst>
                </a:gridCol>
              </a:tblGrid>
              <a:tr h="718366">
                <a:tc>
                  <a:txBody>
                    <a:bodyPr/>
                    <a:lstStyle/>
                    <a:p>
                      <a:r>
                        <a:rPr lang="en-US" sz="1300" i="1" dirty="0">
                          <a:solidFill>
                            <a:schemeClr val="tx2"/>
                          </a:solidFill>
                          <a:latin typeface="Gotham HTF Bold"/>
                        </a:rPr>
                        <a:t>Equity Score : 70  Black-to-White Ratio: 1.30</a:t>
                      </a:r>
                    </a:p>
                    <a:p>
                      <a:endParaRPr lang="en-US" sz="1300" i="1" dirty="0">
                        <a:solidFill>
                          <a:schemeClr val="accent1"/>
                        </a:solidFill>
                        <a:latin typeface="Gotham HTF Bold"/>
                      </a:endParaRPr>
                    </a:p>
                    <a:p>
                      <a:r>
                        <a:rPr lang="en-US" sz="1300" i="1" dirty="0">
                          <a:solidFill>
                            <a:schemeClr val="accent1"/>
                          </a:solidFill>
                          <a:latin typeface="Gotham HTF Bold"/>
                        </a:rPr>
                        <a:t>54% of Black households were rent-burdened compared to 41% of White households</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8" name="Content Placeholder 12">
            <a:extLst>
              <a:ext uri="{FF2B5EF4-FFF2-40B4-BE49-F238E27FC236}">
                <a16:creationId xmlns:a16="http://schemas.microsoft.com/office/drawing/2014/main" id="{C5B8B16E-7BBF-4E43-9B59-FE20B91DF094}"/>
              </a:ext>
            </a:extLst>
          </p:cNvPr>
          <p:cNvSpPr txBox="1">
            <a:spLocks/>
          </p:cNvSpPr>
          <p:nvPr/>
        </p:nvSpPr>
        <p:spPr>
          <a:xfrm>
            <a:off x="457200" y="4359908"/>
            <a:ext cx="3165818" cy="242379"/>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Findings</a:t>
            </a:r>
          </a:p>
          <a:p>
            <a:endParaRPr lang="en-US" dirty="0"/>
          </a:p>
          <a:p>
            <a:endParaRPr lang="en-US" dirty="0"/>
          </a:p>
          <a:p>
            <a:endParaRPr lang="en-US" dirty="0"/>
          </a:p>
          <a:p>
            <a:endParaRPr lang="en-US" dirty="0"/>
          </a:p>
          <a:p>
            <a:endParaRPr lang="en-US" dirty="0"/>
          </a:p>
        </p:txBody>
      </p:sp>
      <p:sp>
        <p:nvSpPr>
          <p:cNvPr id="11" name="Content Placeholder 1">
            <a:extLst>
              <a:ext uri="{FF2B5EF4-FFF2-40B4-BE49-F238E27FC236}">
                <a16:creationId xmlns:a16="http://schemas.microsoft.com/office/drawing/2014/main" id="{19E6AEA0-48CE-418B-BB0B-C06355F6FB44}"/>
              </a:ext>
            </a:extLst>
          </p:cNvPr>
          <p:cNvSpPr txBox="1">
            <a:spLocks/>
          </p:cNvSpPr>
          <p:nvPr/>
        </p:nvSpPr>
        <p:spPr>
          <a:xfrm>
            <a:off x="457197" y="4700955"/>
            <a:ext cx="3034145" cy="1326766"/>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Equity score of 70 corresponds to the fact that Black households are 1.3 times more likely than White households to be rent-burdened in 2019.  The equity scores have remained the same since 2016 indicating no improvement in equity in the recent years. </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6" name="Content Placeholder 14">
            <a:extLst>
              <a:ext uri="{FF2B5EF4-FFF2-40B4-BE49-F238E27FC236}">
                <a16:creationId xmlns:a16="http://schemas.microsoft.com/office/drawing/2014/main" id="{F18A7970-3D49-412E-A7A2-E287B9C4F658}"/>
              </a:ext>
            </a:extLst>
          </p:cNvPr>
          <p:cNvSpPr txBox="1">
            <a:spLocks/>
          </p:cNvSpPr>
          <p:nvPr/>
        </p:nvSpPr>
        <p:spPr>
          <a:xfrm>
            <a:off x="6887357" y="238281"/>
            <a:ext cx="1799442" cy="19326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lgn="r"/>
            <a:r>
              <a:rPr lang="en-US" sz="900" dirty="0"/>
              <a:t>Indicator #2</a:t>
            </a:r>
          </a:p>
        </p:txBody>
      </p:sp>
      <p:graphicFrame>
        <p:nvGraphicFramePr>
          <p:cNvPr id="20" name="Chart 19">
            <a:extLst>
              <a:ext uri="{FF2B5EF4-FFF2-40B4-BE49-F238E27FC236}">
                <a16:creationId xmlns:a16="http://schemas.microsoft.com/office/drawing/2014/main" id="{DC4609C9-DFD5-4044-AA40-2303EFDB0CC1}"/>
              </a:ext>
            </a:extLst>
          </p:cNvPr>
          <p:cNvGraphicFramePr/>
          <p:nvPr>
            <p:extLst>
              <p:ext uri="{D42A27DB-BD31-4B8C-83A1-F6EECF244321}">
                <p14:modId xmlns:p14="http://schemas.microsoft.com/office/powerpoint/2010/main" val="4210429536"/>
              </p:ext>
            </p:extLst>
          </p:nvPr>
        </p:nvGraphicFramePr>
        <p:xfrm>
          <a:off x="4018325" y="1181685"/>
          <a:ext cx="4668474" cy="247971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58117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F1A0B533-89ED-4DD4-80AE-F73E717D8746}"/>
              </a:ext>
            </a:extLst>
          </p:cNvPr>
          <p:cNvSpPr txBox="1">
            <a:spLocks/>
          </p:cNvSpPr>
          <p:nvPr/>
        </p:nvSpPr>
        <p:spPr>
          <a:xfrm>
            <a:off x="457196" y="2626170"/>
            <a:ext cx="3034145" cy="625428"/>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Percentage of Rent burdened (Households spending &gt;30% of their income on rent) households in each NPA aggregated to PWA and MCA.</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3" name="Content Placeholder 12">
            <a:extLst>
              <a:ext uri="{FF2B5EF4-FFF2-40B4-BE49-F238E27FC236}">
                <a16:creationId xmlns:a16="http://schemas.microsoft.com/office/drawing/2014/main" id="{53136B9E-A3F1-40E7-A5A6-4C8E870AFF3D}"/>
              </a:ext>
            </a:extLst>
          </p:cNvPr>
          <p:cNvSpPr>
            <a:spLocks noGrp="1"/>
          </p:cNvSpPr>
          <p:nvPr>
            <p:ph idx="13"/>
          </p:nvPr>
        </p:nvSpPr>
        <p:spPr>
          <a:xfrm>
            <a:off x="457199" y="2366691"/>
            <a:ext cx="3165818" cy="242379"/>
          </a:xfrm>
        </p:spPr>
        <p:txBody>
          <a:bodyPr/>
          <a:lstStyle/>
          <a:p>
            <a:r>
              <a:rPr lang="en-US" dirty="0"/>
              <a:t>What is measured?</a:t>
            </a:r>
          </a:p>
          <a:p>
            <a:endParaRPr lang="en-US" dirty="0"/>
          </a:p>
          <a:p>
            <a:endParaRPr lang="en-US" dirty="0"/>
          </a:p>
          <a:p>
            <a:endParaRPr lang="en-US" dirty="0"/>
          </a:p>
          <a:p>
            <a:endParaRPr lang="en-US" dirty="0"/>
          </a:p>
          <a:p>
            <a:endParaRPr lang="en-US" dirty="0"/>
          </a:p>
          <a:p>
            <a:endParaRPr lang="en-US" dirty="0"/>
          </a:p>
        </p:txBody>
      </p:sp>
      <p:sp>
        <p:nvSpPr>
          <p:cNvPr id="7" name="Content Placeholder 12">
            <a:extLst>
              <a:ext uri="{FF2B5EF4-FFF2-40B4-BE49-F238E27FC236}">
                <a16:creationId xmlns:a16="http://schemas.microsoft.com/office/drawing/2014/main" id="{567B933A-E297-4B8F-962F-EE2DB2FCFF76}"/>
              </a:ext>
            </a:extLst>
          </p:cNvPr>
          <p:cNvSpPr txBox="1">
            <a:spLocks/>
          </p:cNvSpPr>
          <p:nvPr/>
        </p:nvSpPr>
        <p:spPr>
          <a:xfrm>
            <a:off x="457200" y="3198951"/>
            <a:ext cx="3165818" cy="186804"/>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Why is this important?</a:t>
            </a:r>
          </a:p>
          <a:p>
            <a:endParaRPr lang="en-US" dirty="0"/>
          </a:p>
          <a:p>
            <a:endParaRPr lang="en-US" dirty="0"/>
          </a:p>
          <a:p>
            <a:endParaRPr lang="en-US" dirty="0"/>
          </a:p>
          <a:p>
            <a:endParaRPr lang="en-US" dirty="0"/>
          </a:p>
          <a:p>
            <a:endParaRPr lang="en-US" dirty="0"/>
          </a:p>
        </p:txBody>
      </p:sp>
      <p:sp>
        <p:nvSpPr>
          <p:cNvPr id="10" name="Content Placeholder 1">
            <a:extLst>
              <a:ext uri="{FF2B5EF4-FFF2-40B4-BE49-F238E27FC236}">
                <a16:creationId xmlns:a16="http://schemas.microsoft.com/office/drawing/2014/main" id="{837312DE-DFB4-40CF-8D46-4403200E16C7}"/>
              </a:ext>
            </a:extLst>
          </p:cNvPr>
          <p:cNvSpPr txBox="1">
            <a:spLocks/>
          </p:cNvSpPr>
          <p:nvPr/>
        </p:nvSpPr>
        <p:spPr>
          <a:xfrm>
            <a:off x="457198" y="3402212"/>
            <a:ext cx="3034145" cy="754435"/>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endParaRPr lang="en-US" i="1" dirty="0">
              <a:latin typeface="Gotham HTF Book" pitchFamily="2" charset="0"/>
            </a:endParaRPr>
          </a:p>
          <a:p>
            <a:pPr lvl="3"/>
            <a:endParaRPr lang="en-US" dirty="0">
              <a:latin typeface="Gotham HTF Book" pitchFamily="2" charset="0"/>
            </a:endParaRPr>
          </a:p>
          <a:p>
            <a:pPr>
              <a:buNone/>
            </a:pPr>
            <a:endParaRPr lang="en-US" dirty="0">
              <a:latin typeface="Gotham HTF Book" pitchFamily="2" charset="0"/>
            </a:endParaRPr>
          </a:p>
        </p:txBody>
      </p:sp>
      <p:sp>
        <p:nvSpPr>
          <p:cNvPr id="5" name="Title 4">
            <a:extLst>
              <a:ext uri="{FF2B5EF4-FFF2-40B4-BE49-F238E27FC236}">
                <a16:creationId xmlns:a16="http://schemas.microsoft.com/office/drawing/2014/main" id="{B12F29ED-7A5D-4008-8357-627E43F95B2F}"/>
              </a:ext>
            </a:extLst>
          </p:cNvPr>
          <p:cNvSpPr>
            <a:spLocks noGrp="1"/>
          </p:cNvSpPr>
          <p:nvPr>
            <p:ph type="title"/>
          </p:nvPr>
        </p:nvSpPr>
        <p:spPr>
          <a:xfrm>
            <a:off x="457199" y="685800"/>
            <a:ext cx="3561126" cy="385832"/>
          </a:xfrm>
        </p:spPr>
        <p:txBody>
          <a:bodyPr>
            <a:normAutofit/>
          </a:bodyPr>
          <a:lstStyle/>
          <a:p>
            <a:r>
              <a:rPr lang="en-US" dirty="0"/>
              <a:t>Rent Burden (Spatial)</a:t>
            </a:r>
          </a:p>
        </p:txBody>
      </p:sp>
      <p:sp>
        <p:nvSpPr>
          <p:cNvPr id="15" name="Content Placeholder 14">
            <a:extLst>
              <a:ext uri="{FF2B5EF4-FFF2-40B4-BE49-F238E27FC236}">
                <a16:creationId xmlns:a16="http://schemas.microsoft.com/office/drawing/2014/main" id="{2B1D8649-333B-4A21-AE8B-4BEC2341B801}"/>
              </a:ext>
            </a:extLst>
          </p:cNvPr>
          <p:cNvSpPr>
            <a:spLocks noGrp="1"/>
          </p:cNvSpPr>
          <p:nvPr>
            <p:ph idx="15"/>
          </p:nvPr>
        </p:nvSpPr>
        <p:spPr>
          <a:xfrm>
            <a:off x="4144159" y="6092181"/>
            <a:ext cx="4542640" cy="527538"/>
          </a:xfrm>
        </p:spPr>
        <p:txBody>
          <a:bodyPr/>
          <a:lstStyle/>
          <a:p>
            <a:r>
              <a:rPr lang="en-US" sz="900" dirty="0"/>
              <a:t>Data Source(s): American Community Survey Public Use Microsample 1-year Estimates</a:t>
            </a:r>
          </a:p>
        </p:txBody>
      </p:sp>
      <p:graphicFrame>
        <p:nvGraphicFramePr>
          <p:cNvPr id="17" name="Table 16">
            <a:extLst>
              <a:ext uri="{FF2B5EF4-FFF2-40B4-BE49-F238E27FC236}">
                <a16:creationId xmlns:a16="http://schemas.microsoft.com/office/drawing/2014/main" id="{EB64F927-B9B0-4274-A475-AF6023854AFA}"/>
              </a:ext>
            </a:extLst>
          </p:cNvPr>
          <p:cNvGraphicFramePr>
            <a:graphicFrameLocks noGrp="1"/>
          </p:cNvGraphicFramePr>
          <p:nvPr>
            <p:extLst>
              <p:ext uri="{D42A27DB-BD31-4B8C-83A1-F6EECF244321}">
                <p14:modId xmlns:p14="http://schemas.microsoft.com/office/powerpoint/2010/main" val="1787366564"/>
              </p:ext>
            </p:extLst>
          </p:nvPr>
        </p:nvGraphicFramePr>
        <p:xfrm>
          <a:off x="457199" y="1181686"/>
          <a:ext cx="3034145" cy="1173480"/>
        </p:xfrm>
        <a:graphic>
          <a:graphicData uri="http://schemas.openxmlformats.org/drawingml/2006/table">
            <a:tbl>
              <a:tblPr>
                <a:tableStyleId>{5C22544A-7EE6-4342-B048-85BDC9FD1C3A}</a:tableStyleId>
              </a:tblPr>
              <a:tblGrid>
                <a:gridCol w="3034145">
                  <a:extLst>
                    <a:ext uri="{9D8B030D-6E8A-4147-A177-3AD203B41FA5}">
                      <a16:colId xmlns:a16="http://schemas.microsoft.com/office/drawing/2014/main" val="20000"/>
                    </a:ext>
                  </a:extLst>
                </a:gridCol>
              </a:tblGrid>
              <a:tr h="718366">
                <a:tc>
                  <a:txBody>
                    <a:bodyPr/>
                    <a:lstStyle/>
                    <a:p>
                      <a:r>
                        <a:rPr lang="en-US" sz="1300" i="1" dirty="0">
                          <a:solidFill>
                            <a:schemeClr val="tx2"/>
                          </a:solidFill>
                          <a:latin typeface="Gotham HTF Bold"/>
                        </a:rPr>
                        <a:t>Equity Score : 63    PWA-to-MCA Ratio: 1.44</a:t>
                      </a:r>
                    </a:p>
                    <a:p>
                      <a:endParaRPr lang="en-US" sz="1300" i="1" dirty="0">
                        <a:solidFill>
                          <a:schemeClr val="accent1"/>
                        </a:solidFill>
                        <a:latin typeface="Gotham HTF Bold"/>
                      </a:endParaRPr>
                    </a:p>
                    <a:p>
                      <a:r>
                        <a:rPr lang="en-US" sz="1300" i="1" dirty="0">
                          <a:solidFill>
                            <a:schemeClr val="accent1"/>
                          </a:solidFill>
                          <a:latin typeface="Gotham HTF Bold"/>
                        </a:rPr>
                        <a:t>Minority neighborhoods are 1.44 times more likely to be rent burdened than White neighborhoods</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8" name="Content Placeholder 12">
            <a:extLst>
              <a:ext uri="{FF2B5EF4-FFF2-40B4-BE49-F238E27FC236}">
                <a16:creationId xmlns:a16="http://schemas.microsoft.com/office/drawing/2014/main" id="{C5B8B16E-7BBF-4E43-9B59-FE20B91DF094}"/>
              </a:ext>
            </a:extLst>
          </p:cNvPr>
          <p:cNvSpPr txBox="1">
            <a:spLocks/>
          </p:cNvSpPr>
          <p:nvPr/>
        </p:nvSpPr>
        <p:spPr>
          <a:xfrm>
            <a:off x="457200" y="4359908"/>
            <a:ext cx="3165818" cy="242379"/>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Findings</a:t>
            </a:r>
          </a:p>
          <a:p>
            <a:endParaRPr lang="en-US" dirty="0"/>
          </a:p>
          <a:p>
            <a:endParaRPr lang="en-US" dirty="0"/>
          </a:p>
          <a:p>
            <a:endParaRPr lang="en-US" dirty="0"/>
          </a:p>
          <a:p>
            <a:endParaRPr lang="en-US" dirty="0"/>
          </a:p>
          <a:p>
            <a:endParaRPr lang="en-US" dirty="0"/>
          </a:p>
        </p:txBody>
      </p:sp>
      <p:sp>
        <p:nvSpPr>
          <p:cNvPr id="11" name="Content Placeholder 1">
            <a:extLst>
              <a:ext uri="{FF2B5EF4-FFF2-40B4-BE49-F238E27FC236}">
                <a16:creationId xmlns:a16="http://schemas.microsoft.com/office/drawing/2014/main" id="{19E6AEA0-48CE-418B-BB0B-C06355F6FB44}"/>
              </a:ext>
            </a:extLst>
          </p:cNvPr>
          <p:cNvSpPr txBox="1">
            <a:spLocks/>
          </p:cNvSpPr>
          <p:nvPr/>
        </p:nvSpPr>
        <p:spPr>
          <a:xfrm>
            <a:off x="457197" y="4700955"/>
            <a:ext cx="3034145" cy="1326766"/>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The significant disparity in rent burden across space suggests that housing vulnerability and associated employment vulnerability due to high rent burden disproportionately affects minority neighborhoods. </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6" name="Content Placeholder 14">
            <a:extLst>
              <a:ext uri="{FF2B5EF4-FFF2-40B4-BE49-F238E27FC236}">
                <a16:creationId xmlns:a16="http://schemas.microsoft.com/office/drawing/2014/main" id="{F18A7970-3D49-412E-A7A2-E287B9C4F658}"/>
              </a:ext>
            </a:extLst>
          </p:cNvPr>
          <p:cNvSpPr txBox="1">
            <a:spLocks/>
          </p:cNvSpPr>
          <p:nvPr/>
        </p:nvSpPr>
        <p:spPr>
          <a:xfrm>
            <a:off x="6887357" y="238281"/>
            <a:ext cx="1799442" cy="19326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lgn="r"/>
            <a:r>
              <a:rPr lang="en-US" sz="900" dirty="0"/>
              <a:t>Indicator #2</a:t>
            </a:r>
          </a:p>
        </p:txBody>
      </p:sp>
      <p:graphicFrame>
        <p:nvGraphicFramePr>
          <p:cNvPr id="19" name="Content Placeholder 18">
            <a:extLst>
              <a:ext uri="{FF2B5EF4-FFF2-40B4-BE49-F238E27FC236}">
                <a16:creationId xmlns:a16="http://schemas.microsoft.com/office/drawing/2014/main" id="{F1ACA2D0-AF72-4EEF-9356-9DE03770D3BE}"/>
              </a:ext>
            </a:extLst>
          </p:cNvPr>
          <p:cNvGraphicFramePr>
            <a:graphicFrameLocks noGrp="1"/>
          </p:cNvGraphicFramePr>
          <p:nvPr>
            <p:ph idx="1"/>
            <p:extLst>
              <p:ext uri="{D42A27DB-BD31-4B8C-83A1-F6EECF244321}">
                <p14:modId xmlns:p14="http://schemas.microsoft.com/office/powerpoint/2010/main" val="124728838"/>
              </p:ext>
            </p:extLst>
          </p:nvPr>
        </p:nvGraphicFramePr>
        <p:xfrm>
          <a:off x="4018324" y="1181686"/>
          <a:ext cx="4668475" cy="248794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18532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F1A0B533-89ED-4DD4-80AE-F73E717D8746}"/>
              </a:ext>
            </a:extLst>
          </p:cNvPr>
          <p:cNvSpPr txBox="1">
            <a:spLocks/>
          </p:cNvSpPr>
          <p:nvPr/>
        </p:nvSpPr>
        <p:spPr>
          <a:xfrm>
            <a:off x="457200" y="2517647"/>
            <a:ext cx="3034145" cy="625428"/>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100" dirty="0">
                <a:latin typeface="Gotham HTF Book" pitchFamily="2" charset="0"/>
              </a:rPr>
              <a:t>Average time spent commuting one way to work (in minutes) for Black and White adults aged 25-64. </a:t>
            </a:r>
          </a:p>
          <a:p>
            <a:pPr lvl="3"/>
            <a:endParaRPr lang="en-US" dirty="0">
              <a:latin typeface="Gotham HTF Book" pitchFamily="2" charset="0"/>
            </a:endParaRPr>
          </a:p>
          <a:p>
            <a:endParaRPr lang="en-US" dirty="0">
              <a:latin typeface="Gotham HTF Book" pitchFamily="2" charset="0"/>
            </a:endParaRPr>
          </a:p>
        </p:txBody>
      </p:sp>
      <p:sp>
        <p:nvSpPr>
          <p:cNvPr id="13" name="Content Placeholder 12">
            <a:extLst>
              <a:ext uri="{FF2B5EF4-FFF2-40B4-BE49-F238E27FC236}">
                <a16:creationId xmlns:a16="http://schemas.microsoft.com/office/drawing/2014/main" id="{53136B9E-A3F1-40E7-A5A6-4C8E870AFF3D}"/>
              </a:ext>
            </a:extLst>
          </p:cNvPr>
          <p:cNvSpPr>
            <a:spLocks noGrp="1"/>
          </p:cNvSpPr>
          <p:nvPr>
            <p:ph idx="13"/>
          </p:nvPr>
        </p:nvSpPr>
        <p:spPr>
          <a:xfrm>
            <a:off x="457199" y="2291096"/>
            <a:ext cx="3165818" cy="242379"/>
          </a:xfrm>
        </p:spPr>
        <p:txBody>
          <a:bodyPr/>
          <a:lstStyle/>
          <a:p>
            <a:r>
              <a:rPr lang="en-US" dirty="0"/>
              <a:t>What is measured?</a:t>
            </a:r>
          </a:p>
          <a:p>
            <a:endParaRPr lang="en-US" sz="1050" dirty="0">
              <a:solidFill>
                <a:schemeClr val="tx2"/>
              </a:solidFill>
              <a:latin typeface="Gotham HTF Book" pitchFamily="2" charset="0"/>
              <a:cs typeface="Microsoft New Tai Lue" panose="020B0502040204020203" pitchFamily="34" charset="0"/>
            </a:endParaRPr>
          </a:p>
          <a:p>
            <a:endParaRPr lang="en-US" dirty="0"/>
          </a:p>
          <a:p>
            <a:endParaRPr lang="en-US" dirty="0"/>
          </a:p>
          <a:p>
            <a:endParaRPr lang="en-US" dirty="0"/>
          </a:p>
          <a:p>
            <a:endParaRPr lang="en-US" dirty="0"/>
          </a:p>
          <a:p>
            <a:endParaRPr lang="en-US" dirty="0"/>
          </a:p>
        </p:txBody>
      </p:sp>
      <p:sp>
        <p:nvSpPr>
          <p:cNvPr id="7" name="Content Placeholder 12">
            <a:extLst>
              <a:ext uri="{FF2B5EF4-FFF2-40B4-BE49-F238E27FC236}">
                <a16:creationId xmlns:a16="http://schemas.microsoft.com/office/drawing/2014/main" id="{567B933A-E297-4B8F-962F-EE2DB2FCFF76}"/>
              </a:ext>
            </a:extLst>
          </p:cNvPr>
          <p:cNvSpPr txBox="1">
            <a:spLocks/>
          </p:cNvSpPr>
          <p:nvPr/>
        </p:nvSpPr>
        <p:spPr>
          <a:xfrm>
            <a:off x="457199" y="3105354"/>
            <a:ext cx="3165818" cy="186804"/>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Why is this important?</a:t>
            </a:r>
          </a:p>
          <a:p>
            <a:endParaRPr lang="en-US" dirty="0"/>
          </a:p>
          <a:p>
            <a:endParaRPr lang="en-US" dirty="0"/>
          </a:p>
          <a:p>
            <a:endParaRPr lang="en-US" dirty="0"/>
          </a:p>
          <a:p>
            <a:endParaRPr lang="en-US" dirty="0"/>
          </a:p>
          <a:p>
            <a:endParaRPr lang="en-US" dirty="0"/>
          </a:p>
        </p:txBody>
      </p:sp>
      <p:sp>
        <p:nvSpPr>
          <p:cNvPr id="10" name="Content Placeholder 1">
            <a:extLst>
              <a:ext uri="{FF2B5EF4-FFF2-40B4-BE49-F238E27FC236}">
                <a16:creationId xmlns:a16="http://schemas.microsoft.com/office/drawing/2014/main" id="{837312DE-DFB4-40CF-8D46-4403200E16C7}"/>
              </a:ext>
            </a:extLst>
          </p:cNvPr>
          <p:cNvSpPr txBox="1">
            <a:spLocks/>
          </p:cNvSpPr>
          <p:nvPr/>
        </p:nvSpPr>
        <p:spPr>
          <a:xfrm>
            <a:off x="457198" y="3402212"/>
            <a:ext cx="3034145" cy="754435"/>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Travel time to work impacts job opportunities, housing choice, transportation access and costs and work-life balance. </a:t>
            </a:r>
            <a:endParaRPr lang="en-US" i="1" dirty="0">
              <a:latin typeface="Gotham HTF Book" pitchFamily="2" charset="0"/>
            </a:endParaRPr>
          </a:p>
          <a:p>
            <a:pPr lvl="3"/>
            <a:endParaRPr lang="en-US" dirty="0">
              <a:latin typeface="Gotham HTF Book" pitchFamily="2" charset="0"/>
            </a:endParaRPr>
          </a:p>
          <a:p>
            <a:pPr>
              <a:buNone/>
            </a:pPr>
            <a:endParaRPr lang="en-US" dirty="0">
              <a:latin typeface="Gotham HTF Book" pitchFamily="2" charset="0"/>
            </a:endParaRPr>
          </a:p>
        </p:txBody>
      </p:sp>
      <p:sp>
        <p:nvSpPr>
          <p:cNvPr id="5" name="Title 4">
            <a:extLst>
              <a:ext uri="{FF2B5EF4-FFF2-40B4-BE49-F238E27FC236}">
                <a16:creationId xmlns:a16="http://schemas.microsoft.com/office/drawing/2014/main" id="{B12F29ED-7A5D-4008-8357-627E43F95B2F}"/>
              </a:ext>
            </a:extLst>
          </p:cNvPr>
          <p:cNvSpPr>
            <a:spLocks noGrp="1"/>
          </p:cNvSpPr>
          <p:nvPr>
            <p:ph type="title"/>
          </p:nvPr>
        </p:nvSpPr>
        <p:spPr>
          <a:xfrm>
            <a:off x="457199" y="685800"/>
            <a:ext cx="3561126" cy="385832"/>
          </a:xfrm>
        </p:spPr>
        <p:txBody>
          <a:bodyPr>
            <a:noAutofit/>
          </a:bodyPr>
          <a:lstStyle/>
          <a:p>
            <a:r>
              <a:rPr lang="en-US" sz="2000" dirty="0"/>
              <a:t>Travel Time to Work</a:t>
            </a:r>
          </a:p>
        </p:txBody>
      </p:sp>
      <p:sp>
        <p:nvSpPr>
          <p:cNvPr id="15" name="Content Placeholder 14">
            <a:extLst>
              <a:ext uri="{FF2B5EF4-FFF2-40B4-BE49-F238E27FC236}">
                <a16:creationId xmlns:a16="http://schemas.microsoft.com/office/drawing/2014/main" id="{2B1D8649-333B-4A21-AE8B-4BEC2341B801}"/>
              </a:ext>
            </a:extLst>
          </p:cNvPr>
          <p:cNvSpPr>
            <a:spLocks noGrp="1"/>
          </p:cNvSpPr>
          <p:nvPr>
            <p:ph idx="15"/>
          </p:nvPr>
        </p:nvSpPr>
        <p:spPr>
          <a:xfrm>
            <a:off x="4144159" y="6092181"/>
            <a:ext cx="4542640" cy="527538"/>
          </a:xfrm>
        </p:spPr>
        <p:txBody>
          <a:bodyPr/>
          <a:lstStyle/>
          <a:p>
            <a:r>
              <a:rPr lang="en-US" sz="900" dirty="0"/>
              <a:t>Data Source(s): American Community Survey Public Use Microsample 1-year Estimates</a:t>
            </a:r>
          </a:p>
        </p:txBody>
      </p:sp>
      <p:graphicFrame>
        <p:nvGraphicFramePr>
          <p:cNvPr id="17" name="Table 16">
            <a:extLst>
              <a:ext uri="{FF2B5EF4-FFF2-40B4-BE49-F238E27FC236}">
                <a16:creationId xmlns:a16="http://schemas.microsoft.com/office/drawing/2014/main" id="{EB64F927-B9B0-4274-A475-AF6023854AFA}"/>
              </a:ext>
            </a:extLst>
          </p:cNvPr>
          <p:cNvGraphicFramePr>
            <a:graphicFrameLocks noGrp="1"/>
          </p:cNvGraphicFramePr>
          <p:nvPr>
            <p:extLst>
              <p:ext uri="{D42A27DB-BD31-4B8C-83A1-F6EECF244321}">
                <p14:modId xmlns:p14="http://schemas.microsoft.com/office/powerpoint/2010/main" val="3806402647"/>
              </p:ext>
            </p:extLst>
          </p:nvPr>
        </p:nvGraphicFramePr>
        <p:xfrm>
          <a:off x="457199" y="1181686"/>
          <a:ext cx="3034145" cy="975360"/>
        </p:xfrm>
        <a:graphic>
          <a:graphicData uri="http://schemas.openxmlformats.org/drawingml/2006/table">
            <a:tbl>
              <a:tblPr>
                <a:tableStyleId>{5C22544A-7EE6-4342-B048-85BDC9FD1C3A}</a:tableStyleId>
              </a:tblPr>
              <a:tblGrid>
                <a:gridCol w="3034145">
                  <a:extLst>
                    <a:ext uri="{9D8B030D-6E8A-4147-A177-3AD203B41FA5}">
                      <a16:colId xmlns:a16="http://schemas.microsoft.com/office/drawing/2014/main" val="20000"/>
                    </a:ext>
                  </a:extLst>
                </a:gridCol>
              </a:tblGrid>
              <a:tr h="718366">
                <a:tc>
                  <a:txBody>
                    <a:bodyPr/>
                    <a:lstStyle/>
                    <a:p>
                      <a:r>
                        <a:rPr lang="en-US" sz="1300" i="1" dirty="0">
                          <a:solidFill>
                            <a:schemeClr val="tx2"/>
                          </a:solidFill>
                          <a:latin typeface="Gotham HTF Bold"/>
                        </a:rPr>
                        <a:t>Equity Score : 100    White-to-Black Ratio: 1</a:t>
                      </a:r>
                    </a:p>
                    <a:p>
                      <a:endParaRPr lang="en-US" sz="1300" i="1" dirty="0">
                        <a:solidFill>
                          <a:schemeClr val="accent1"/>
                        </a:solidFill>
                        <a:latin typeface="Gotham HTF Bold"/>
                      </a:endParaRPr>
                    </a:p>
                    <a:p>
                      <a:r>
                        <a:rPr lang="en-US" sz="1300" i="1" dirty="0">
                          <a:solidFill>
                            <a:schemeClr val="accent1"/>
                          </a:solidFill>
                          <a:latin typeface="Gotham HTF Bold"/>
                        </a:rPr>
                        <a:t>Travel times to work are largely balanced between White and Black populations.</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8" name="Content Placeholder 12">
            <a:extLst>
              <a:ext uri="{FF2B5EF4-FFF2-40B4-BE49-F238E27FC236}">
                <a16:creationId xmlns:a16="http://schemas.microsoft.com/office/drawing/2014/main" id="{C5B8B16E-7BBF-4E43-9B59-FE20B91DF094}"/>
              </a:ext>
            </a:extLst>
          </p:cNvPr>
          <p:cNvSpPr txBox="1">
            <a:spLocks/>
          </p:cNvSpPr>
          <p:nvPr/>
        </p:nvSpPr>
        <p:spPr>
          <a:xfrm>
            <a:off x="457200" y="4359908"/>
            <a:ext cx="3165818" cy="242379"/>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Findings</a:t>
            </a:r>
          </a:p>
          <a:p>
            <a:endParaRPr lang="en-US" dirty="0"/>
          </a:p>
          <a:p>
            <a:endParaRPr lang="en-US" dirty="0"/>
          </a:p>
          <a:p>
            <a:endParaRPr lang="en-US" dirty="0"/>
          </a:p>
          <a:p>
            <a:endParaRPr lang="en-US" dirty="0"/>
          </a:p>
          <a:p>
            <a:endParaRPr lang="en-US" dirty="0"/>
          </a:p>
        </p:txBody>
      </p:sp>
      <p:sp>
        <p:nvSpPr>
          <p:cNvPr id="11" name="Content Placeholder 1">
            <a:extLst>
              <a:ext uri="{FF2B5EF4-FFF2-40B4-BE49-F238E27FC236}">
                <a16:creationId xmlns:a16="http://schemas.microsoft.com/office/drawing/2014/main" id="{19E6AEA0-48CE-418B-BB0B-C06355F6FB44}"/>
              </a:ext>
            </a:extLst>
          </p:cNvPr>
          <p:cNvSpPr txBox="1">
            <a:spLocks/>
          </p:cNvSpPr>
          <p:nvPr/>
        </p:nvSpPr>
        <p:spPr>
          <a:xfrm>
            <a:off x="457197" y="4700955"/>
            <a:ext cx="3034145" cy="1326766"/>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Median income estimates of White and Black households in Mecklenburg County </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6" name="Content Placeholder 14">
            <a:extLst>
              <a:ext uri="{FF2B5EF4-FFF2-40B4-BE49-F238E27FC236}">
                <a16:creationId xmlns:a16="http://schemas.microsoft.com/office/drawing/2014/main" id="{F18A7970-3D49-412E-A7A2-E287B9C4F658}"/>
              </a:ext>
            </a:extLst>
          </p:cNvPr>
          <p:cNvSpPr txBox="1">
            <a:spLocks/>
          </p:cNvSpPr>
          <p:nvPr/>
        </p:nvSpPr>
        <p:spPr>
          <a:xfrm>
            <a:off x="6887357" y="238281"/>
            <a:ext cx="1799442" cy="19326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lgn="r"/>
            <a:r>
              <a:rPr lang="en-US" sz="900" dirty="0"/>
              <a:t>Indicator #2</a:t>
            </a:r>
          </a:p>
        </p:txBody>
      </p:sp>
      <p:graphicFrame>
        <p:nvGraphicFramePr>
          <p:cNvPr id="19" name="Content Placeholder 18">
            <a:extLst>
              <a:ext uri="{FF2B5EF4-FFF2-40B4-BE49-F238E27FC236}">
                <a16:creationId xmlns:a16="http://schemas.microsoft.com/office/drawing/2014/main" id="{DC4609C9-DFD5-4044-AA40-2303EFDB0CC1}"/>
              </a:ext>
            </a:extLst>
          </p:cNvPr>
          <p:cNvGraphicFramePr>
            <a:graphicFrameLocks noGrp="1"/>
          </p:cNvGraphicFramePr>
          <p:nvPr>
            <p:ph idx="1"/>
            <p:extLst>
              <p:ext uri="{D42A27DB-BD31-4B8C-83A1-F6EECF244321}">
                <p14:modId xmlns:p14="http://schemas.microsoft.com/office/powerpoint/2010/main" val="4023926339"/>
              </p:ext>
            </p:extLst>
          </p:nvPr>
        </p:nvGraphicFramePr>
        <p:xfrm>
          <a:off x="4018324" y="1181686"/>
          <a:ext cx="4668475" cy="24277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87282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518241" y="2688887"/>
            <a:ext cx="7181970" cy="1578894"/>
          </a:xfrm>
        </p:spPr>
        <p:txBody>
          <a:bodyPr/>
          <a:lstStyle/>
          <a:p>
            <a:r>
              <a:rPr lang="en-US" sz="5400" dirty="0">
                <a:solidFill>
                  <a:schemeClr val="bg2"/>
                </a:solidFill>
                <a:latin typeface="Gotham HTF Bold" pitchFamily="2" charset="0"/>
              </a:rPr>
              <a:t>Business and Employment</a:t>
            </a:r>
          </a:p>
        </p:txBody>
      </p:sp>
    </p:spTree>
    <p:extLst>
      <p:ext uri="{BB962C8B-B14F-4D97-AF65-F5344CB8AC3E}">
        <p14:creationId xmlns:p14="http://schemas.microsoft.com/office/powerpoint/2010/main" val="2451119649"/>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F1A0B533-89ED-4DD4-80AE-F73E717D8746}"/>
              </a:ext>
            </a:extLst>
          </p:cNvPr>
          <p:cNvSpPr txBox="1">
            <a:spLocks/>
          </p:cNvSpPr>
          <p:nvPr/>
        </p:nvSpPr>
        <p:spPr>
          <a:xfrm>
            <a:off x="457200" y="2517647"/>
            <a:ext cx="3034145" cy="625428"/>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100" dirty="0">
                <a:latin typeface="Gotham HTF Book"/>
              </a:rPr>
              <a:t>percentages of Black and White adults aged 25-64 who are self-employed </a:t>
            </a:r>
            <a:endParaRPr lang="en-US" sz="1100" i="1" dirty="0">
              <a:latin typeface="Gotham HTF Book"/>
            </a:endParaRPr>
          </a:p>
          <a:p>
            <a:pPr lvl="3"/>
            <a:endParaRPr lang="en-US" dirty="0">
              <a:latin typeface="Gotham HTF Book" pitchFamily="2" charset="0"/>
            </a:endParaRPr>
          </a:p>
          <a:p>
            <a:endParaRPr lang="en-US" dirty="0">
              <a:latin typeface="Gotham HTF Book" pitchFamily="2" charset="0"/>
            </a:endParaRPr>
          </a:p>
        </p:txBody>
      </p:sp>
      <p:sp>
        <p:nvSpPr>
          <p:cNvPr id="13" name="Content Placeholder 12">
            <a:extLst>
              <a:ext uri="{FF2B5EF4-FFF2-40B4-BE49-F238E27FC236}">
                <a16:creationId xmlns:a16="http://schemas.microsoft.com/office/drawing/2014/main" id="{53136B9E-A3F1-40E7-A5A6-4C8E870AFF3D}"/>
              </a:ext>
            </a:extLst>
          </p:cNvPr>
          <p:cNvSpPr>
            <a:spLocks noGrp="1"/>
          </p:cNvSpPr>
          <p:nvPr>
            <p:ph idx="13"/>
          </p:nvPr>
        </p:nvSpPr>
        <p:spPr>
          <a:xfrm>
            <a:off x="457199" y="2291096"/>
            <a:ext cx="3165818" cy="242379"/>
          </a:xfrm>
        </p:spPr>
        <p:txBody>
          <a:bodyPr/>
          <a:lstStyle/>
          <a:p>
            <a:r>
              <a:rPr lang="en-US" dirty="0"/>
              <a:t>What is measured?</a:t>
            </a:r>
          </a:p>
          <a:p>
            <a:endParaRPr lang="en-US" sz="1050" dirty="0">
              <a:solidFill>
                <a:schemeClr val="tx2"/>
              </a:solidFill>
              <a:latin typeface="Gotham HTF Book" pitchFamily="2" charset="0"/>
              <a:cs typeface="Microsoft New Tai Lue" panose="020B0502040204020203" pitchFamily="34" charset="0"/>
            </a:endParaRPr>
          </a:p>
          <a:p>
            <a:endParaRPr lang="en-US" dirty="0"/>
          </a:p>
          <a:p>
            <a:endParaRPr lang="en-US" dirty="0"/>
          </a:p>
          <a:p>
            <a:endParaRPr lang="en-US" dirty="0"/>
          </a:p>
          <a:p>
            <a:endParaRPr lang="en-US" dirty="0"/>
          </a:p>
          <a:p>
            <a:endParaRPr lang="en-US" dirty="0"/>
          </a:p>
        </p:txBody>
      </p:sp>
      <p:sp>
        <p:nvSpPr>
          <p:cNvPr id="7" name="Content Placeholder 12">
            <a:extLst>
              <a:ext uri="{FF2B5EF4-FFF2-40B4-BE49-F238E27FC236}">
                <a16:creationId xmlns:a16="http://schemas.microsoft.com/office/drawing/2014/main" id="{567B933A-E297-4B8F-962F-EE2DB2FCFF76}"/>
              </a:ext>
            </a:extLst>
          </p:cNvPr>
          <p:cNvSpPr txBox="1">
            <a:spLocks/>
          </p:cNvSpPr>
          <p:nvPr/>
        </p:nvSpPr>
        <p:spPr>
          <a:xfrm>
            <a:off x="457199" y="3105354"/>
            <a:ext cx="3165818" cy="186804"/>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Why is this important?</a:t>
            </a:r>
          </a:p>
          <a:p>
            <a:endParaRPr lang="en-US" dirty="0"/>
          </a:p>
          <a:p>
            <a:endParaRPr lang="en-US" dirty="0"/>
          </a:p>
          <a:p>
            <a:endParaRPr lang="en-US" dirty="0"/>
          </a:p>
          <a:p>
            <a:endParaRPr lang="en-US" dirty="0"/>
          </a:p>
          <a:p>
            <a:endParaRPr lang="en-US" dirty="0"/>
          </a:p>
        </p:txBody>
      </p:sp>
      <p:sp>
        <p:nvSpPr>
          <p:cNvPr id="10" name="Content Placeholder 1">
            <a:extLst>
              <a:ext uri="{FF2B5EF4-FFF2-40B4-BE49-F238E27FC236}">
                <a16:creationId xmlns:a16="http://schemas.microsoft.com/office/drawing/2014/main" id="{837312DE-DFB4-40CF-8D46-4403200E16C7}"/>
              </a:ext>
            </a:extLst>
          </p:cNvPr>
          <p:cNvSpPr txBox="1">
            <a:spLocks/>
          </p:cNvSpPr>
          <p:nvPr/>
        </p:nvSpPr>
        <p:spPr>
          <a:xfrm>
            <a:off x="457198" y="3402212"/>
            <a:ext cx="3034145" cy="754435"/>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endParaRPr lang="en-US" i="1" dirty="0">
              <a:latin typeface="Gotham HTF Book" pitchFamily="2" charset="0"/>
            </a:endParaRPr>
          </a:p>
          <a:p>
            <a:pPr lvl="3"/>
            <a:endParaRPr lang="en-US" dirty="0">
              <a:latin typeface="Gotham HTF Book" pitchFamily="2" charset="0"/>
            </a:endParaRPr>
          </a:p>
          <a:p>
            <a:pPr>
              <a:buNone/>
            </a:pPr>
            <a:endParaRPr lang="en-US" dirty="0">
              <a:latin typeface="Gotham HTF Book" pitchFamily="2" charset="0"/>
            </a:endParaRPr>
          </a:p>
        </p:txBody>
      </p:sp>
      <p:sp>
        <p:nvSpPr>
          <p:cNvPr id="5" name="Title 4">
            <a:extLst>
              <a:ext uri="{FF2B5EF4-FFF2-40B4-BE49-F238E27FC236}">
                <a16:creationId xmlns:a16="http://schemas.microsoft.com/office/drawing/2014/main" id="{B12F29ED-7A5D-4008-8357-627E43F95B2F}"/>
              </a:ext>
            </a:extLst>
          </p:cNvPr>
          <p:cNvSpPr>
            <a:spLocks noGrp="1"/>
          </p:cNvSpPr>
          <p:nvPr>
            <p:ph type="title"/>
          </p:nvPr>
        </p:nvSpPr>
        <p:spPr>
          <a:xfrm>
            <a:off x="457199" y="685800"/>
            <a:ext cx="3561126" cy="385832"/>
          </a:xfrm>
        </p:spPr>
        <p:txBody>
          <a:bodyPr>
            <a:normAutofit/>
          </a:bodyPr>
          <a:lstStyle/>
          <a:p>
            <a:r>
              <a:rPr lang="en-US" dirty="0"/>
              <a:t>Business Ownership</a:t>
            </a:r>
          </a:p>
        </p:txBody>
      </p:sp>
      <p:sp>
        <p:nvSpPr>
          <p:cNvPr id="15" name="Content Placeholder 14">
            <a:extLst>
              <a:ext uri="{FF2B5EF4-FFF2-40B4-BE49-F238E27FC236}">
                <a16:creationId xmlns:a16="http://schemas.microsoft.com/office/drawing/2014/main" id="{2B1D8649-333B-4A21-AE8B-4BEC2341B801}"/>
              </a:ext>
            </a:extLst>
          </p:cNvPr>
          <p:cNvSpPr>
            <a:spLocks noGrp="1"/>
          </p:cNvSpPr>
          <p:nvPr>
            <p:ph idx="15"/>
          </p:nvPr>
        </p:nvSpPr>
        <p:spPr>
          <a:xfrm>
            <a:off x="4144159" y="6092181"/>
            <a:ext cx="4542640" cy="527538"/>
          </a:xfrm>
        </p:spPr>
        <p:txBody>
          <a:bodyPr/>
          <a:lstStyle/>
          <a:p>
            <a:r>
              <a:rPr lang="en-US" sz="900" dirty="0"/>
              <a:t>Data Source(s): American Community Survey Public Use Microsample 1-year Estimates</a:t>
            </a:r>
          </a:p>
        </p:txBody>
      </p:sp>
      <p:graphicFrame>
        <p:nvGraphicFramePr>
          <p:cNvPr id="17" name="Table 16">
            <a:extLst>
              <a:ext uri="{FF2B5EF4-FFF2-40B4-BE49-F238E27FC236}">
                <a16:creationId xmlns:a16="http://schemas.microsoft.com/office/drawing/2014/main" id="{EB64F927-B9B0-4274-A475-AF6023854AFA}"/>
              </a:ext>
            </a:extLst>
          </p:cNvPr>
          <p:cNvGraphicFramePr>
            <a:graphicFrameLocks noGrp="1"/>
          </p:cNvGraphicFramePr>
          <p:nvPr>
            <p:extLst>
              <p:ext uri="{D42A27DB-BD31-4B8C-83A1-F6EECF244321}">
                <p14:modId xmlns:p14="http://schemas.microsoft.com/office/powerpoint/2010/main" val="3210745167"/>
              </p:ext>
            </p:extLst>
          </p:nvPr>
        </p:nvGraphicFramePr>
        <p:xfrm>
          <a:off x="457199" y="1181686"/>
          <a:ext cx="3034145" cy="975360"/>
        </p:xfrm>
        <a:graphic>
          <a:graphicData uri="http://schemas.openxmlformats.org/drawingml/2006/table">
            <a:tbl>
              <a:tblPr>
                <a:tableStyleId>{5C22544A-7EE6-4342-B048-85BDC9FD1C3A}</a:tableStyleId>
              </a:tblPr>
              <a:tblGrid>
                <a:gridCol w="3034145">
                  <a:extLst>
                    <a:ext uri="{9D8B030D-6E8A-4147-A177-3AD203B41FA5}">
                      <a16:colId xmlns:a16="http://schemas.microsoft.com/office/drawing/2014/main" val="20000"/>
                    </a:ext>
                  </a:extLst>
                </a:gridCol>
              </a:tblGrid>
              <a:tr h="718366">
                <a:tc>
                  <a:txBody>
                    <a:bodyPr/>
                    <a:lstStyle/>
                    <a:p>
                      <a:r>
                        <a:rPr lang="en-US" sz="1300" i="1" dirty="0">
                          <a:solidFill>
                            <a:schemeClr val="tx2"/>
                          </a:solidFill>
                          <a:latin typeface="Gotham HTF Bold"/>
                        </a:rPr>
                        <a:t>Equity Score : 56    White-to-Black Ratio: 1.6</a:t>
                      </a:r>
                    </a:p>
                    <a:p>
                      <a:endParaRPr lang="en-US" sz="1300" i="1" dirty="0">
                        <a:solidFill>
                          <a:schemeClr val="accent1"/>
                        </a:solidFill>
                        <a:latin typeface="Gotham HTF Bold"/>
                      </a:endParaRPr>
                    </a:p>
                    <a:p>
                      <a:r>
                        <a:rPr lang="en-US" sz="1300" i="1" dirty="0">
                          <a:solidFill>
                            <a:schemeClr val="accent1"/>
                          </a:solidFill>
                          <a:latin typeface="Gotham HTF Bold"/>
                        </a:rPr>
                        <a:t>White adults are 1.6 times more likely to own a business than Black adults.</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8" name="Content Placeholder 12">
            <a:extLst>
              <a:ext uri="{FF2B5EF4-FFF2-40B4-BE49-F238E27FC236}">
                <a16:creationId xmlns:a16="http://schemas.microsoft.com/office/drawing/2014/main" id="{C5B8B16E-7BBF-4E43-9B59-FE20B91DF094}"/>
              </a:ext>
            </a:extLst>
          </p:cNvPr>
          <p:cNvSpPr txBox="1">
            <a:spLocks/>
          </p:cNvSpPr>
          <p:nvPr/>
        </p:nvSpPr>
        <p:spPr>
          <a:xfrm>
            <a:off x="457200" y="4359908"/>
            <a:ext cx="3165818" cy="242379"/>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Findings</a:t>
            </a:r>
          </a:p>
          <a:p>
            <a:endParaRPr lang="en-US" dirty="0"/>
          </a:p>
          <a:p>
            <a:endParaRPr lang="en-US" dirty="0"/>
          </a:p>
          <a:p>
            <a:endParaRPr lang="en-US" dirty="0"/>
          </a:p>
          <a:p>
            <a:endParaRPr lang="en-US" dirty="0"/>
          </a:p>
          <a:p>
            <a:endParaRPr lang="en-US" dirty="0"/>
          </a:p>
        </p:txBody>
      </p:sp>
      <p:sp>
        <p:nvSpPr>
          <p:cNvPr id="11" name="Content Placeholder 1">
            <a:extLst>
              <a:ext uri="{FF2B5EF4-FFF2-40B4-BE49-F238E27FC236}">
                <a16:creationId xmlns:a16="http://schemas.microsoft.com/office/drawing/2014/main" id="{19E6AEA0-48CE-418B-BB0B-C06355F6FB44}"/>
              </a:ext>
            </a:extLst>
          </p:cNvPr>
          <p:cNvSpPr txBox="1">
            <a:spLocks/>
          </p:cNvSpPr>
          <p:nvPr/>
        </p:nvSpPr>
        <p:spPr>
          <a:xfrm>
            <a:off x="457197" y="4700955"/>
            <a:ext cx="3034145" cy="1326766"/>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5.95% of Black adults owned a business in 2019 compared 9.52% of White adults. The equity score of 56 represents an improvement from previous years when the ratio was around 2-2.3 times compared to 1.6 in 2019. But the disparity level in absolute terms is significant. </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6" name="Content Placeholder 14">
            <a:extLst>
              <a:ext uri="{FF2B5EF4-FFF2-40B4-BE49-F238E27FC236}">
                <a16:creationId xmlns:a16="http://schemas.microsoft.com/office/drawing/2014/main" id="{F18A7970-3D49-412E-A7A2-E287B9C4F658}"/>
              </a:ext>
            </a:extLst>
          </p:cNvPr>
          <p:cNvSpPr txBox="1">
            <a:spLocks/>
          </p:cNvSpPr>
          <p:nvPr/>
        </p:nvSpPr>
        <p:spPr>
          <a:xfrm>
            <a:off x="6887357" y="238281"/>
            <a:ext cx="1799442" cy="19326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lgn="r"/>
            <a:r>
              <a:rPr lang="en-US" sz="900" dirty="0"/>
              <a:t>Indicator #2</a:t>
            </a:r>
          </a:p>
        </p:txBody>
      </p:sp>
      <p:graphicFrame>
        <p:nvGraphicFramePr>
          <p:cNvPr id="18" name="Content Placeholder 17">
            <a:extLst>
              <a:ext uri="{FF2B5EF4-FFF2-40B4-BE49-F238E27FC236}">
                <a16:creationId xmlns:a16="http://schemas.microsoft.com/office/drawing/2014/main" id="{DC4609C9-DFD5-4044-AA40-2303EFDB0CC1}"/>
              </a:ext>
            </a:extLst>
          </p:cNvPr>
          <p:cNvGraphicFramePr>
            <a:graphicFrameLocks noGrp="1"/>
          </p:cNvGraphicFramePr>
          <p:nvPr>
            <p:ph idx="1"/>
            <p:extLst>
              <p:ext uri="{D42A27DB-BD31-4B8C-83A1-F6EECF244321}">
                <p14:modId xmlns:p14="http://schemas.microsoft.com/office/powerpoint/2010/main" val="4185032018"/>
              </p:ext>
            </p:extLst>
          </p:nvPr>
        </p:nvGraphicFramePr>
        <p:xfrm>
          <a:off x="4018324" y="1181686"/>
          <a:ext cx="4668475" cy="249997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36445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2">
            <a:extLst>
              <a:ext uri="{FF2B5EF4-FFF2-40B4-BE49-F238E27FC236}">
                <a16:creationId xmlns:a16="http://schemas.microsoft.com/office/drawing/2014/main" id="{C5B8B16E-7BBF-4E43-9B59-FE20B91DF094}"/>
              </a:ext>
            </a:extLst>
          </p:cNvPr>
          <p:cNvSpPr txBox="1">
            <a:spLocks/>
          </p:cNvSpPr>
          <p:nvPr/>
        </p:nvSpPr>
        <p:spPr>
          <a:xfrm>
            <a:off x="457200" y="4359908"/>
            <a:ext cx="3165818" cy="242379"/>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Findings</a:t>
            </a:r>
          </a:p>
          <a:p>
            <a:endParaRPr lang="en-US" dirty="0"/>
          </a:p>
          <a:p>
            <a:endParaRPr lang="en-US" dirty="0"/>
          </a:p>
        </p:txBody>
      </p:sp>
      <p:sp>
        <p:nvSpPr>
          <p:cNvPr id="9" name="Content Placeholder 1">
            <a:extLst>
              <a:ext uri="{FF2B5EF4-FFF2-40B4-BE49-F238E27FC236}">
                <a16:creationId xmlns:a16="http://schemas.microsoft.com/office/drawing/2014/main" id="{F1A0B533-89ED-4DD4-80AE-F73E717D8746}"/>
              </a:ext>
            </a:extLst>
          </p:cNvPr>
          <p:cNvSpPr txBox="1">
            <a:spLocks/>
          </p:cNvSpPr>
          <p:nvPr/>
        </p:nvSpPr>
        <p:spPr>
          <a:xfrm>
            <a:off x="457200" y="2517647"/>
            <a:ext cx="3034145" cy="625428"/>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100" dirty="0">
                <a:latin typeface="Gotham HTF Book" pitchFamily="2" charset="0"/>
              </a:rPr>
              <a:t>percentages of Black and White adults aged 25-64 who are not in the labor force.</a:t>
            </a:r>
          </a:p>
          <a:p>
            <a:pPr lvl="3"/>
            <a:endParaRPr lang="en-US" dirty="0">
              <a:latin typeface="Gotham HTF Book" pitchFamily="2" charset="0"/>
            </a:endParaRPr>
          </a:p>
          <a:p>
            <a:endParaRPr lang="en-US" dirty="0">
              <a:latin typeface="Gotham HTF Book" pitchFamily="2" charset="0"/>
            </a:endParaRPr>
          </a:p>
        </p:txBody>
      </p:sp>
      <p:sp>
        <p:nvSpPr>
          <p:cNvPr id="13" name="Content Placeholder 12">
            <a:extLst>
              <a:ext uri="{FF2B5EF4-FFF2-40B4-BE49-F238E27FC236}">
                <a16:creationId xmlns:a16="http://schemas.microsoft.com/office/drawing/2014/main" id="{53136B9E-A3F1-40E7-A5A6-4C8E870AFF3D}"/>
              </a:ext>
            </a:extLst>
          </p:cNvPr>
          <p:cNvSpPr>
            <a:spLocks noGrp="1"/>
          </p:cNvSpPr>
          <p:nvPr>
            <p:ph idx="13"/>
          </p:nvPr>
        </p:nvSpPr>
        <p:spPr>
          <a:xfrm>
            <a:off x="457199" y="2291096"/>
            <a:ext cx="3165818" cy="242379"/>
          </a:xfrm>
        </p:spPr>
        <p:txBody>
          <a:bodyPr/>
          <a:lstStyle/>
          <a:p>
            <a:r>
              <a:rPr lang="en-US" dirty="0"/>
              <a:t>What is measured?</a:t>
            </a:r>
          </a:p>
          <a:p>
            <a:endParaRPr lang="en-US" dirty="0"/>
          </a:p>
          <a:p>
            <a:endParaRPr lang="en-US" dirty="0"/>
          </a:p>
          <a:p>
            <a:endParaRPr lang="en-US" dirty="0"/>
          </a:p>
          <a:p>
            <a:endParaRPr lang="en-US" dirty="0"/>
          </a:p>
          <a:p>
            <a:endParaRPr lang="en-US" dirty="0"/>
          </a:p>
          <a:p>
            <a:endParaRPr lang="en-US" dirty="0"/>
          </a:p>
        </p:txBody>
      </p:sp>
      <p:sp>
        <p:nvSpPr>
          <p:cNvPr id="7" name="Content Placeholder 12">
            <a:extLst>
              <a:ext uri="{FF2B5EF4-FFF2-40B4-BE49-F238E27FC236}">
                <a16:creationId xmlns:a16="http://schemas.microsoft.com/office/drawing/2014/main" id="{567B933A-E297-4B8F-962F-EE2DB2FCFF76}"/>
              </a:ext>
            </a:extLst>
          </p:cNvPr>
          <p:cNvSpPr txBox="1">
            <a:spLocks/>
          </p:cNvSpPr>
          <p:nvPr/>
        </p:nvSpPr>
        <p:spPr>
          <a:xfrm>
            <a:off x="457199" y="3105354"/>
            <a:ext cx="3165818" cy="186804"/>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Why is this important?</a:t>
            </a:r>
          </a:p>
          <a:p>
            <a:endParaRPr lang="en-US" dirty="0"/>
          </a:p>
          <a:p>
            <a:endParaRPr lang="en-US" dirty="0"/>
          </a:p>
          <a:p>
            <a:endParaRPr lang="en-US" dirty="0"/>
          </a:p>
        </p:txBody>
      </p:sp>
      <p:sp>
        <p:nvSpPr>
          <p:cNvPr id="10" name="Content Placeholder 1">
            <a:extLst>
              <a:ext uri="{FF2B5EF4-FFF2-40B4-BE49-F238E27FC236}">
                <a16:creationId xmlns:a16="http://schemas.microsoft.com/office/drawing/2014/main" id="{837312DE-DFB4-40CF-8D46-4403200E16C7}"/>
              </a:ext>
            </a:extLst>
          </p:cNvPr>
          <p:cNvSpPr txBox="1">
            <a:spLocks/>
          </p:cNvSpPr>
          <p:nvPr/>
        </p:nvSpPr>
        <p:spPr>
          <a:xfrm>
            <a:off x="457198" y="3402212"/>
            <a:ext cx="3034145" cy="754435"/>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endParaRPr lang="en-US" i="1" dirty="0">
              <a:latin typeface="Gotham HTF Book" pitchFamily="2" charset="0"/>
            </a:endParaRPr>
          </a:p>
          <a:p>
            <a:pPr lvl="3"/>
            <a:endParaRPr lang="en-US" dirty="0">
              <a:latin typeface="Gotham HTF Book" pitchFamily="2" charset="0"/>
            </a:endParaRPr>
          </a:p>
          <a:p>
            <a:pPr>
              <a:buNone/>
            </a:pPr>
            <a:endParaRPr lang="en-US" dirty="0">
              <a:latin typeface="Gotham HTF Book" pitchFamily="2" charset="0"/>
            </a:endParaRPr>
          </a:p>
        </p:txBody>
      </p:sp>
      <p:sp>
        <p:nvSpPr>
          <p:cNvPr id="5" name="Title 4">
            <a:extLst>
              <a:ext uri="{FF2B5EF4-FFF2-40B4-BE49-F238E27FC236}">
                <a16:creationId xmlns:a16="http://schemas.microsoft.com/office/drawing/2014/main" id="{B12F29ED-7A5D-4008-8357-627E43F95B2F}"/>
              </a:ext>
            </a:extLst>
          </p:cNvPr>
          <p:cNvSpPr>
            <a:spLocks noGrp="1"/>
          </p:cNvSpPr>
          <p:nvPr>
            <p:ph type="title"/>
          </p:nvPr>
        </p:nvSpPr>
        <p:spPr>
          <a:xfrm>
            <a:off x="457199" y="685800"/>
            <a:ext cx="3561126" cy="385832"/>
          </a:xfrm>
        </p:spPr>
        <p:txBody>
          <a:bodyPr>
            <a:normAutofit/>
          </a:bodyPr>
          <a:lstStyle/>
          <a:p>
            <a:r>
              <a:rPr lang="en-US" dirty="0"/>
              <a:t>Labor Force Non Participation</a:t>
            </a:r>
          </a:p>
        </p:txBody>
      </p:sp>
      <p:sp>
        <p:nvSpPr>
          <p:cNvPr id="15" name="Content Placeholder 14">
            <a:extLst>
              <a:ext uri="{FF2B5EF4-FFF2-40B4-BE49-F238E27FC236}">
                <a16:creationId xmlns:a16="http://schemas.microsoft.com/office/drawing/2014/main" id="{2B1D8649-333B-4A21-AE8B-4BEC2341B801}"/>
              </a:ext>
            </a:extLst>
          </p:cNvPr>
          <p:cNvSpPr>
            <a:spLocks noGrp="1"/>
          </p:cNvSpPr>
          <p:nvPr>
            <p:ph idx="15"/>
          </p:nvPr>
        </p:nvSpPr>
        <p:spPr>
          <a:xfrm>
            <a:off x="4144159" y="6092181"/>
            <a:ext cx="4542640" cy="527538"/>
          </a:xfrm>
        </p:spPr>
        <p:txBody>
          <a:bodyPr/>
          <a:lstStyle/>
          <a:p>
            <a:r>
              <a:rPr lang="en-US" sz="900" dirty="0"/>
              <a:t>Data Source(s): American Community Survey Public Use Microsample 1-year Estimates</a:t>
            </a:r>
          </a:p>
        </p:txBody>
      </p:sp>
      <p:graphicFrame>
        <p:nvGraphicFramePr>
          <p:cNvPr id="17" name="Table 16">
            <a:extLst>
              <a:ext uri="{FF2B5EF4-FFF2-40B4-BE49-F238E27FC236}">
                <a16:creationId xmlns:a16="http://schemas.microsoft.com/office/drawing/2014/main" id="{EB64F927-B9B0-4274-A475-AF6023854AFA}"/>
              </a:ext>
            </a:extLst>
          </p:cNvPr>
          <p:cNvGraphicFramePr>
            <a:graphicFrameLocks noGrp="1"/>
          </p:cNvGraphicFramePr>
          <p:nvPr>
            <p:extLst>
              <p:ext uri="{D42A27DB-BD31-4B8C-83A1-F6EECF244321}">
                <p14:modId xmlns:p14="http://schemas.microsoft.com/office/powerpoint/2010/main" val="2062934884"/>
              </p:ext>
            </p:extLst>
          </p:nvPr>
        </p:nvGraphicFramePr>
        <p:xfrm>
          <a:off x="457199" y="1181686"/>
          <a:ext cx="3034145" cy="975360"/>
        </p:xfrm>
        <a:graphic>
          <a:graphicData uri="http://schemas.openxmlformats.org/drawingml/2006/table">
            <a:tbl>
              <a:tblPr>
                <a:tableStyleId>{5C22544A-7EE6-4342-B048-85BDC9FD1C3A}</a:tableStyleId>
              </a:tblPr>
              <a:tblGrid>
                <a:gridCol w="3034145">
                  <a:extLst>
                    <a:ext uri="{9D8B030D-6E8A-4147-A177-3AD203B41FA5}">
                      <a16:colId xmlns:a16="http://schemas.microsoft.com/office/drawing/2014/main" val="20000"/>
                    </a:ext>
                  </a:extLst>
                </a:gridCol>
              </a:tblGrid>
              <a:tr h="718366">
                <a:tc>
                  <a:txBody>
                    <a:bodyPr/>
                    <a:lstStyle/>
                    <a:p>
                      <a:r>
                        <a:rPr lang="en-US" sz="1300" i="1" dirty="0">
                          <a:solidFill>
                            <a:schemeClr val="tx2"/>
                          </a:solidFill>
                          <a:latin typeface="Gotham HTF Bold"/>
                        </a:rPr>
                        <a:t>Equity Score : 90   White-to-Black Ratio: 1.05</a:t>
                      </a:r>
                    </a:p>
                    <a:p>
                      <a:endParaRPr lang="en-US" sz="1300" i="1" dirty="0">
                        <a:solidFill>
                          <a:schemeClr val="accent1"/>
                        </a:solidFill>
                        <a:latin typeface="Gotham HTF Bold"/>
                      </a:endParaRPr>
                    </a:p>
                    <a:p>
                      <a:r>
                        <a:rPr lang="en-US" sz="1300" i="1" dirty="0">
                          <a:solidFill>
                            <a:schemeClr val="accent1"/>
                          </a:solidFill>
                          <a:latin typeface="Gotham HTF Bold"/>
                        </a:rPr>
                        <a:t>Disparities in labor force non-participation are lower compared to other indicators</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1" name="Content Placeholder 1">
            <a:extLst>
              <a:ext uri="{FF2B5EF4-FFF2-40B4-BE49-F238E27FC236}">
                <a16:creationId xmlns:a16="http://schemas.microsoft.com/office/drawing/2014/main" id="{19E6AEA0-48CE-418B-BB0B-C06355F6FB44}"/>
              </a:ext>
            </a:extLst>
          </p:cNvPr>
          <p:cNvSpPr txBox="1">
            <a:spLocks/>
          </p:cNvSpPr>
          <p:nvPr/>
        </p:nvSpPr>
        <p:spPr>
          <a:xfrm>
            <a:off x="457197" y="4717317"/>
            <a:ext cx="3034145" cy="1326766"/>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100" dirty="0">
                <a:latin typeface="Gotham HTF Book" pitchFamily="2" charset="0"/>
              </a:rPr>
              <a:t>15.47% of White adults were not in labor force compared to 14.72% of Black adults in 2019. These levels have been largely similar since 2016 as indicated by the high equity scores. The economic disparity in income and poverty outcome persists despite the fact that adults from both races are engaged equally in the labor force.</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6" name="Content Placeholder 14">
            <a:extLst>
              <a:ext uri="{FF2B5EF4-FFF2-40B4-BE49-F238E27FC236}">
                <a16:creationId xmlns:a16="http://schemas.microsoft.com/office/drawing/2014/main" id="{F18A7970-3D49-412E-A7A2-E287B9C4F658}"/>
              </a:ext>
            </a:extLst>
          </p:cNvPr>
          <p:cNvSpPr txBox="1">
            <a:spLocks/>
          </p:cNvSpPr>
          <p:nvPr/>
        </p:nvSpPr>
        <p:spPr>
          <a:xfrm>
            <a:off x="6887357" y="238281"/>
            <a:ext cx="1799442" cy="19326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lgn="r"/>
            <a:r>
              <a:rPr lang="en-US" sz="900" dirty="0"/>
              <a:t>Indicator #2</a:t>
            </a:r>
          </a:p>
        </p:txBody>
      </p:sp>
      <p:graphicFrame>
        <p:nvGraphicFramePr>
          <p:cNvPr id="18" name="Content Placeholder 17">
            <a:extLst>
              <a:ext uri="{FF2B5EF4-FFF2-40B4-BE49-F238E27FC236}">
                <a16:creationId xmlns:a16="http://schemas.microsoft.com/office/drawing/2014/main" id="{DC4609C9-DFD5-4044-AA40-2303EFDB0CC1}"/>
              </a:ext>
            </a:extLst>
          </p:cNvPr>
          <p:cNvGraphicFramePr>
            <a:graphicFrameLocks noGrp="1"/>
          </p:cNvGraphicFramePr>
          <p:nvPr>
            <p:ph idx="1"/>
            <p:extLst>
              <p:ext uri="{D42A27DB-BD31-4B8C-83A1-F6EECF244321}">
                <p14:modId xmlns:p14="http://schemas.microsoft.com/office/powerpoint/2010/main" val="1104789269"/>
              </p:ext>
            </p:extLst>
          </p:nvPr>
        </p:nvGraphicFramePr>
        <p:xfrm>
          <a:off x="4018324" y="1181686"/>
          <a:ext cx="4668475" cy="246388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98345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Gotham HTF Bold" pitchFamily="2" charset="0"/>
              </a:rPr>
              <a:t>TABLE OF CONTENTS</a:t>
            </a:r>
          </a:p>
        </p:txBody>
      </p:sp>
      <p:sp>
        <p:nvSpPr>
          <p:cNvPr id="9" name="Text Placeholder 8"/>
          <p:cNvSpPr>
            <a:spLocks noGrp="1"/>
          </p:cNvSpPr>
          <p:nvPr>
            <p:ph type="body" sz="quarter" idx="10"/>
          </p:nvPr>
        </p:nvSpPr>
        <p:spPr>
          <a:xfrm>
            <a:off x="1097686" y="2450172"/>
            <a:ext cx="1764153" cy="1083733"/>
          </a:xfrm>
        </p:spPr>
        <p:txBody>
          <a:bodyPr>
            <a:normAutofit/>
          </a:bodyPr>
          <a:lstStyle/>
          <a:p>
            <a:r>
              <a:rPr lang="en-US" b="0" dirty="0">
                <a:solidFill>
                  <a:schemeClr val="tx2"/>
                </a:solidFill>
                <a:latin typeface="Gotham HTF Light" pitchFamily="2" charset="0"/>
              </a:rPr>
              <a:t>5</a:t>
            </a:r>
          </a:p>
        </p:txBody>
      </p:sp>
      <p:sp>
        <p:nvSpPr>
          <p:cNvPr id="10" name="Text Placeholder 9"/>
          <p:cNvSpPr>
            <a:spLocks noGrp="1"/>
          </p:cNvSpPr>
          <p:nvPr>
            <p:ph type="body" sz="quarter" idx="11"/>
          </p:nvPr>
        </p:nvSpPr>
        <p:spPr>
          <a:xfrm>
            <a:off x="3039340" y="2450172"/>
            <a:ext cx="1764153" cy="1083733"/>
          </a:xfrm>
        </p:spPr>
        <p:txBody>
          <a:bodyPr/>
          <a:lstStyle/>
          <a:p>
            <a:r>
              <a:rPr lang="en-US" sz="4950" i="0" spc="-225" dirty="0">
                <a:solidFill>
                  <a:schemeClr val="tx2"/>
                </a:solidFill>
                <a:latin typeface="Gotham HTF Light" pitchFamily="2" charset="0"/>
              </a:rPr>
              <a:t>10</a:t>
            </a:r>
          </a:p>
        </p:txBody>
      </p:sp>
      <p:sp>
        <p:nvSpPr>
          <p:cNvPr id="11" name="Text Placeholder 10"/>
          <p:cNvSpPr>
            <a:spLocks noGrp="1"/>
          </p:cNvSpPr>
          <p:nvPr>
            <p:ph type="body" sz="quarter" idx="12"/>
          </p:nvPr>
        </p:nvSpPr>
        <p:spPr>
          <a:xfrm>
            <a:off x="4980994" y="2450172"/>
            <a:ext cx="1764153" cy="1083733"/>
          </a:xfrm>
        </p:spPr>
        <p:txBody>
          <a:bodyPr>
            <a:normAutofit/>
          </a:bodyPr>
          <a:lstStyle/>
          <a:p>
            <a:r>
              <a:rPr lang="en-US" b="0" dirty="0">
                <a:solidFill>
                  <a:schemeClr val="tx2"/>
                </a:solidFill>
                <a:latin typeface="Gotham HTF Light" pitchFamily="2" charset="0"/>
              </a:rPr>
              <a:t>24</a:t>
            </a:r>
          </a:p>
        </p:txBody>
      </p:sp>
      <p:sp>
        <p:nvSpPr>
          <p:cNvPr id="12" name="Text Placeholder 11"/>
          <p:cNvSpPr>
            <a:spLocks noGrp="1"/>
          </p:cNvSpPr>
          <p:nvPr>
            <p:ph type="body" sz="quarter" idx="13"/>
          </p:nvPr>
        </p:nvSpPr>
        <p:spPr>
          <a:xfrm>
            <a:off x="6922647" y="2450172"/>
            <a:ext cx="1764153" cy="1083733"/>
          </a:xfrm>
        </p:spPr>
        <p:txBody>
          <a:bodyPr>
            <a:normAutofit/>
          </a:bodyPr>
          <a:lstStyle/>
          <a:p>
            <a:r>
              <a:rPr lang="en-US" b="0" dirty="0">
                <a:solidFill>
                  <a:schemeClr val="tx2"/>
                </a:solidFill>
                <a:latin typeface="Gotham HTF Light" pitchFamily="2" charset="0"/>
              </a:rPr>
              <a:t>41</a:t>
            </a:r>
          </a:p>
        </p:txBody>
      </p:sp>
      <p:graphicFrame>
        <p:nvGraphicFramePr>
          <p:cNvPr id="19" name="Table 18"/>
          <p:cNvGraphicFramePr>
            <a:graphicFrameLocks noGrp="1"/>
          </p:cNvGraphicFramePr>
          <p:nvPr>
            <p:extLst>
              <p:ext uri="{D42A27DB-BD31-4B8C-83A1-F6EECF244321}">
                <p14:modId xmlns:p14="http://schemas.microsoft.com/office/powerpoint/2010/main" val="3135025920"/>
              </p:ext>
            </p:extLst>
          </p:nvPr>
        </p:nvGraphicFramePr>
        <p:xfrm>
          <a:off x="3043593" y="3559302"/>
          <a:ext cx="1764153" cy="381000"/>
        </p:xfrm>
        <a:graphic>
          <a:graphicData uri="http://schemas.openxmlformats.org/drawingml/2006/table">
            <a:tbl>
              <a:tblPr>
                <a:tableStyleId>{5C22544A-7EE6-4342-B048-85BDC9FD1C3A}</a:tableStyleId>
              </a:tblPr>
              <a:tblGrid>
                <a:gridCol w="1764153">
                  <a:extLst>
                    <a:ext uri="{9D8B030D-6E8A-4147-A177-3AD203B41FA5}">
                      <a16:colId xmlns:a16="http://schemas.microsoft.com/office/drawing/2014/main" val="20000"/>
                    </a:ext>
                  </a:extLst>
                </a:gridCol>
              </a:tblGrid>
              <a:tr h="0">
                <a:tc>
                  <a:txBody>
                    <a:bodyPr/>
                    <a:lstStyle/>
                    <a:p>
                      <a:pPr marL="0" algn="l" defTabSz="914400" rtl="0" eaLnBrk="1" latinLnBrk="0" hangingPunct="1"/>
                      <a:r>
                        <a:rPr lang="en-US" sz="1300" b="0" i="1" kern="100" spc="-50" baseline="0" dirty="0">
                          <a:solidFill>
                            <a:schemeClr val="accent1"/>
                          </a:solidFill>
                          <a:latin typeface="Gotham HTF Book Italic" pitchFamily="2" charset="0"/>
                          <a:ea typeface="+mn-ea"/>
                          <a:cs typeface="+mn-cs"/>
                        </a:rPr>
                        <a:t>Indicators 1</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463280945"/>
              </p:ext>
            </p:extLst>
          </p:nvPr>
        </p:nvGraphicFramePr>
        <p:xfrm>
          <a:off x="4987608" y="3559302"/>
          <a:ext cx="1764153" cy="381000"/>
        </p:xfrm>
        <a:graphic>
          <a:graphicData uri="http://schemas.openxmlformats.org/drawingml/2006/table">
            <a:tbl>
              <a:tblPr>
                <a:tableStyleId>{5C22544A-7EE6-4342-B048-85BDC9FD1C3A}</a:tableStyleId>
              </a:tblPr>
              <a:tblGrid>
                <a:gridCol w="1764153">
                  <a:extLst>
                    <a:ext uri="{9D8B030D-6E8A-4147-A177-3AD203B41FA5}">
                      <a16:colId xmlns:a16="http://schemas.microsoft.com/office/drawing/2014/main" val="20000"/>
                    </a:ext>
                  </a:extLst>
                </a:gridCol>
              </a:tblGrid>
              <a:tr h="0">
                <a:tc>
                  <a:txBody>
                    <a:bodyPr/>
                    <a:lstStyle/>
                    <a:p>
                      <a:r>
                        <a:rPr lang="en-US" sz="1300" b="0" i="1" kern="100" spc="-50" baseline="0" dirty="0">
                          <a:solidFill>
                            <a:schemeClr val="accent1"/>
                          </a:solidFill>
                          <a:latin typeface="Gotham HTF Book Italic" pitchFamily="2" charset="0"/>
                        </a:rPr>
                        <a:t>Indicators 2</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4274380585"/>
              </p:ext>
            </p:extLst>
          </p:nvPr>
        </p:nvGraphicFramePr>
        <p:xfrm>
          <a:off x="6931622" y="3559302"/>
          <a:ext cx="1764153" cy="381000"/>
        </p:xfrm>
        <a:graphic>
          <a:graphicData uri="http://schemas.openxmlformats.org/drawingml/2006/table">
            <a:tbl>
              <a:tblPr>
                <a:tableStyleId>{5C22544A-7EE6-4342-B048-85BDC9FD1C3A}</a:tableStyleId>
              </a:tblPr>
              <a:tblGrid>
                <a:gridCol w="1764153">
                  <a:extLst>
                    <a:ext uri="{9D8B030D-6E8A-4147-A177-3AD203B41FA5}">
                      <a16:colId xmlns:a16="http://schemas.microsoft.com/office/drawing/2014/main" val="20000"/>
                    </a:ext>
                  </a:extLst>
                </a:gridCol>
              </a:tblGrid>
              <a:tr h="0">
                <a:tc>
                  <a:txBody>
                    <a:bodyPr/>
                    <a:lstStyle/>
                    <a:p>
                      <a:r>
                        <a:rPr lang="en-US" sz="1300" b="0" i="1" kern="100" spc="-50" baseline="0" dirty="0">
                          <a:solidFill>
                            <a:schemeClr val="accent1"/>
                          </a:solidFill>
                          <a:latin typeface="Gotham HTF Book Italic" pitchFamily="2" charset="0"/>
                        </a:rPr>
                        <a:t>Conclusion</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701655765"/>
              </p:ext>
            </p:extLst>
          </p:nvPr>
        </p:nvGraphicFramePr>
        <p:xfrm>
          <a:off x="1099578" y="4290823"/>
          <a:ext cx="1764153" cy="1972818"/>
        </p:xfrm>
        <a:graphic>
          <a:graphicData uri="http://schemas.openxmlformats.org/drawingml/2006/table">
            <a:tbl>
              <a:tblPr>
                <a:tableStyleId>{5C22544A-7EE6-4342-B048-85BDC9FD1C3A}</a:tableStyleId>
              </a:tblPr>
              <a:tblGrid>
                <a:gridCol w="1764153">
                  <a:extLst>
                    <a:ext uri="{9D8B030D-6E8A-4147-A177-3AD203B41FA5}">
                      <a16:colId xmlns:a16="http://schemas.microsoft.com/office/drawing/2014/main" val="20000"/>
                    </a:ext>
                  </a:extLst>
                </a:gridCol>
              </a:tblGrid>
              <a:tr h="1972818">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lang="en-US" sz="1100" b="1" i="0" kern="100" spc="-50" baseline="0" dirty="0">
                        <a:solidFill>
                          <a:schemeClr val="bg1"/>
                        </a:solidFill>
                        <a:latin typeface="Gotham HTF Book" pitchFamily="2" charset="0"/>
                      </a:endParaRPr>
                    </a:p>
                  </a:txBody>
                  <a:tcPr marT="91440" marB="91440">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251374522"/>
              </p:ext>
            </p:extLst>
          </p:nvPr>
        </p:nvGraphicFramePr>
        <p:xfrm>
          <a:off x="3027180" y="4290823"/>
          <a:ext cx="1810323" cy="1972818"/>
        </p:xfrm>
        <a:graphic>
          <a:graphicData uri="http://schemas.openxmlformats.org/drawingml/2006/table">
            <a:tbl>
              <a:tblPr>
                <a:tableStyleId>{5C22544A-7EE6-4342-B048-85BDC9FD1C3A}</a:tableStyleId>
              </a:tblPr>
              <a:tblGrid>
                <a:gridCol w="1810323">
                  <a:extLst>
                    <a:ext uri="{9D8B030D-6E8A-4147-A177-3AD203B41FA5}">
                      <a16:colId xmlns:a16="http://schemas.microsoft.com/office/drawing/2014/main" val="20000"/>
                    </a:ext>
                  </a:extLst>
                </a:gridCol>
              </a:tblGrid>
              <a:tr h="1972818">
                <a:tc>
                  <a:txBody>
                    <a:bodyPr/>
                    <a:lstStyle/>
                    <a:p>
                      <a:pPr>
                        <a:spcAft>
                          <a:spcPts val="600"/>
                        </a:spcAft>
                      </a:pPr>
                      <a:endParaRPr lang="en-US" sz="1100" b="1" i="0" kern="100" spc="-50" baseline="0" dirty="0">
                        <a:solidFill>
                          <a:schemeClr val="bg1"/>
                        </a:solidFill>
                        <a:latin typeface="Gotham HTF Book" pitchFamily="2" charset="0"/>
                      </a:endParaRPr>
                    </a:p>
                    <a:p>
                      <a:pPr>
                        <a:spcAft>
                          <a:spcPts val="600"/>
                        </a:spcAft>
                      </a:pPr>
                      <a:endParaRPr lang="en-US" sz="1100" b="1" i="0" kern="100" spc="-50" baseline="0" dirty="0">
                        <a:solidFill>
                          <a:schemeClr val="bg1"/>
                        </a:solidFill>
                        <a:latin typeface="Gotham HTF Book" pitchFamily="2" charset="0"/>
                      </a:endParaRPr>
                    </a:p>
                    <a:p>
                      <a:pPr>
                        <a:spcAft>
                          <a:spcPts val="600"/>
                        </a:spcAft>
                      </a:pPr>
                      <a:endParaRPr lang="en-US" sz="1100" b="1" i="0" kern="100" spc="-50" baseline="0" dirty="0">
                        <a:solidFill>
                          <a:schemeClr val="bg1"/>
                        </a:solidFill>
                        <a:latin typeface="Gotham HTF Book" pitchFamily="2" charset="0"/>
                      </a:endParaRPr>
                    </a:p>
                  </a:txBody>
                  <a:tcPr marT="91440" marB="91440">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943122979"/>
              </p:ext>
            </p:extLst>
          </p:nvPr>
        </p:nvGraphicFramePr>
        <p:xfrm>
          <a:off x="5000952" y="4290823"/>
          <a:ext cx="1767221" cy="1972818"/>
        </p:xfrm>
        <a:graphic>
          <a:graphicData uri="http://schemas.openxmlformats.org/drawingml/2006/table">
            <a:tbl>
              <a:tblPr>
                <a:tableStyleId>{5C22544A-7EE6-4342-B048-85BDC9FD1C3A}</a:tableStyleId>
              </a:tblPr>
              <a:tblGrid>
                <a:gridCol w="1767221">
                  <a:extLst>
                    <a:ext uri="{9D8B030D-6E8A-4147-A177-3AD203B41FA5}">
                      <a16:colId xmlns:a16="http://schemas.microsoft.com/office/drawing/2014/main" val="20000"/>
                    </a:ext>
                  </a:extLst>
                </a:gridCol>
              </a:tblGrid>
              <a:tr h="1972818">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lang="en-US" sz="1100" b="1" i="0" kern="100" spc="-50" baseline="0" dirty="0">
                        <a:solidFill>
                          <a:schemeClr val="bg1"/>
                        </a:solidFill>
                        <a:latin typeface="Gotham HTF Book" pitchFamily="2" charset="0"/>
                      </a:endParaRPr>
                    </a:p>
                  </a:txBody>
                  <a:tcPr marT="91440" marB="91440">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1113404987"/>
              </p:ext>
            </p:extLst>
          </p:nvPr>
        </p:nvGraphicFramePr>
        <p:xfrm>
          <a:off x="6931622" y="4290823"/>
          <a:ext cx="1764153" cy="1972818"/>
        </p:xfrm>
        <a:graphic>
          <a:graphicData uri="http://schemas.openxmlformats.org/drawingml/2006/table">
            <a:tbl>
              <a:tblPr>
                <a:tableStyleId>{5C22544A-7EE6-4342-B048-85BDC9FD1C3A}</a:tableStyleId>
              </a:tblPr>
              <a:tblGrid>
                <a:gridCol w="1764153">
                  <a:extLst>
                    <a:ext uri="{9D8B030D-6E8A-4147-A177-3AD203B41FA5}">
                      <a16:colId xmlns:a16="http://schemas.microsoft.com/office/drawing/2014/main" val="20000"/>
                    </a:ext>
                  </a:extLst>
                </a:gridCol>
              </a:tblGrid>
              <a:tr h="1972818">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lang="en-US" sz="1100" b="1" i="0" kern="100" spc="-50" baseline="0" dirty="0">
                        <a:solidFill>
                          <a:schemeClr val="bg1"/>
                        </a:solidFill>
                        <a:latin typeface="Gotham HTF Book" pitchFamily="2" charset="0"/>
                      </a:endParaRPr>
                    </a:p>
                  </a:txBody>
                  <a:tcPr marT="91440" marB="91440">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bl>
          </a:graphicData>
        </a:graphic>
      </p:graphicFrame>
      <p:sp>
        <p:nvSpPr>
          <p:cNvPr id="16" name="TextBox 15">
            <a:extLst>
              <a:ext uri="{FF2B5EF4-FFF2-40B4-BE49-F238E27FC236}">
                <a16:creationId xmlns:a16="http://schemas.microsoft.com/office/drawing/2014/main" id="{DA1555DC-7CDF-9841-8CED-B1BB7E211F83}"/>
              </a:ext>
            </a:extLst>
          </p:cNvPr>
          <p:cNvSpPr txBox="1"/>
          <p:nvPr/>
        </p:nvSpPr>
        <p:spPr>
          <a:xfrm>
            <a:off x="8621486" y="6611779"/>
            <a:ext cx="522514" cy="246221"/>
          </a:xfrm>
          <a:prstGeom prst="rect">
            <a:avLst/>
          </a:prstGeom>
          <a:noFill/>
        </p:spPr>
        <p:txBody>
          <a:bodyPr wrap="square" rtlCol="0" anchor="b">
            <a:spAutoFit/>
          </a:bodyPr>
          <a:lstStyle/>
          <a:p>
            <a:pPr algn="r"/>
            <a:r>
              <a:rPr lang="en-US" sz="1000" b="1" dirty="0">
                <a:solidFill>
                  <a:schemeClr val="tx2"/>
                </a:solidFill>
                <a:latin typeface="Gotham HTF Book" pitchFamily="2" charset="0"/>
              </a:rPr>
              <a:t>4</a:t>
            </a:r>
          </a:p>
        </p:txBody>
      </p:sp>
      <p:graphicFrame>
        <p:nvGraphicFramePr>
          <p:cNvPr id="17" name="Table 16">
            <a:extLst>
              <a:ext uri="{FF2B5EF4-FFF2-40B4-BE49-F238E27FC236}">
                <a16:creationId xmlns:a16="http://schemas.microsoft.com/office/drawing/2014/main" id="{8646A249-B9AD-4DD6-9AD6-2205676C4B6C}"/>
              </a:ext>
            </a:extLst>
          </p:cNvPr>
          <p:cNvGraphicFramePr>
            <a:graphicFrameLocks noGrp="1"/>
          </p:cNvGraphicFramePr>
          <p:nvPr>
            <p:extLst>
              <p:ext uri="{D42A27DB-BD31-4B8C-83A1-F6EECF244321}">
                <p14:modId xmlns:p14="http://schemas.microsoft.com/office/powerpoint/2010/main" val="2518393814"/>
              </p:ext>
            </p:extLst>
          </p:nvPr>
        </p:nvGraphicFramePr>
        <p:xfrm>
          <a:off x="1099578" y="3559302"/>
          <a:ext cx="1764153" cy="381000"/>
        </p:xfrm>
        <a:graphic>
          <a:graphicData uri="http://schemas.openxmlformats.org/drawingml/2006/table">
            <a:tbl>
              <a:tblPr>
                <a:tableStyleId>{5C22544A-7EE6-4342-B048-85BDC9FD1C3A}</a:tableStyleId>
              </a:tblPr>
              <a:tblGrid>
                <a:gridCol w="1764153">
                  <a:extLst>
                    <a:ext uri="{9D8B030D-6E8A-4147-A177-3AD203B41FA5}">
                      <a16:colId xmlns:a16="http://schemas.microsoft.com/office/drawing/2014/main" val="20000"/>
                    </a:ext>
                  </a:extLst>
                </a:gridCol>
              </a:tblGrid>
              <a:tr h="0">
                <a:tc>
                  <a:txBody>
                    <a:bodyPr/>
                    <a:lstStyle/>
                    <a:p>
                      <a:pPr marL="0" algn="l" defTabSz="914400" rtl="0" eaLnBrk="1" latinLnBrk="0" hangingPunct="1"/>
                      <a:r>
                        <a:rPr lang="en-US" sz="1300" b="0" i="1" kern="100" spc="-50" baseline="0" dirty="0">
                          <a:solidFill>
                            <a:schemeClr val="accent1"/>
                          </a:solidFill>
                          <a:latin typeface="Gotham HTF Book Italic" pitchFamily="2" charset="0"/>
                          <a:ea typeface="+mn-ea"/>
                          <a:cs typeface="+mn-cs"/>
                        </a:rPr>
                        <a:t>Introduction</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19838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518241" y="2688887"/>
            <a:ext cx="4053759" cy="789447"/>
          </a:xfrm>
        </p:spPr>
        <p:txBody>
          <a:bodyPr/>
          <a:lstStyle/>
          <a:p>
            <a:r>
              <a:rPr lang="en-US" sz="5400" dirty="0">
                <a:solidFill>
                  <a:schemeClr val="bg2"/>
                </a:solidFill>
                <a:latin typeface="Gotham HTF Bold" pitchFamily="2" charset="0"/>
              </a:rPr>
              <a:t>Public Health</a:t>
            </a:r>
          </a:p>
        </p:txBody>
      </p:sp>
    </p:spTree>
    <p:extLst>
      <p:ext uri="{BB962C8B-B14F-4D97-AF65-F5344CB8AC3E}">
        <p14:creationId xmlns:p14="http://schemas.microsoft.com/office/powerpoint/2010/main" val="361386026"/>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2">
            <a:extLst>
              <a:ext uri="{FF2B5EF4-FFF2-40B4-BE49-F238E27FC236}">
                <a16:creationId xmlns:a16="http://schemas.microsoft.com/office/drawing/2014/main" id="{567B933A-E297-4B8F-962F-EE2DB2FCFF76}"/>
              </a:ext>
            </a:extLst>
          </p:cNvPr>
          <p:cNvSpPr txBox="1">
            <a:spLocks/>
          </p:cNvSpPr>
          <p:nvPr/>
        </p:nvSpPr>
        <p:spPr>
          <a:xfrm>
            <a:off x="457199" y="3105354"/>
            <a:ext cx="3165818" cy="186804"/>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Why is this important?</a:t>
            </a:r>
          </a:p>
          <a:p>
            <a:endParaRPr lang="en-US" dirty="0"/>
          </a:p>
          <a:p>
            <a:endParaRPr lang="en-US" dirty="0"/>
          </a:p>
          <a:p>
            <a:endParaRPr lang="en-US" dirty="0"/>
          </a:p>
          <a:p>
            <a:endParaRPr lang="en-US" dirty="0"/>
          </a:p>
          <a:p>
            <a:endParaRPr lang="en-US" dirty="0"/>
          </a:p>
        </p:txBody>
      </p:sp>
      <p:sp>
        <p:nvSpPr>
          <p:cNvPr id="9" name="Content Placeholder 1">
            <a:extLst>
              <a:ext uri="{FF2B5EF4-FFF2-40B4-BE49-F238E27FC236}">
                <a16:creationId xmlns:a16="http://schemas.microsoft.com/office/drawing/2014/main" id="{F1A0B533-89ED-4DD4-80AE-F73E717D8746}"/>
              </a:ext>
            </a:extLst>
          </p:cNvPr>
          <p:cNvSpPr txBox="1">
            <a:spLocks/>
          </p:cNvSpPr>
          <p:nvPr/>
        </p:nvSpPr>
        <p:spPr>
          <a:xfrm>
            <a:off x="457200" y="2705763"/>
            <a:ext cx="3034145" cy="625428"/>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Percentage of individuals within White and Black population who lacked health insurance coverage</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0" name="Content Placeholder 1">
            <a:extLst>
              <a:ext uri="{FF2B5EF4-FFF2-40B4-BE49-F238E27FC236}">
                <a16:creationId xmlns:a16="http://schemas.microsoft.com/office/drawing/2014/main" id="{837312DE-DFB4-40CF-8D46-4403200E16C7}"/>
              </a:ext>
            </a:extLst>
          </p:cNvPr>
          <p:cNvSpPr txBox="1">
            <a:spLocks/>
          </p:cNvSpPr>
          <p:nvPr/>
        </p:nvSpPr>
        <p:spPr>
          <a:xfrm>
            <a:off x="457198" y="3402212"/>
            <a:ext cx="3034145" cy="754435"/>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endParaRPr lang="en-US" i="1" dirty="0">
              <a:latin typeface="Gotham HTF Book" pitchFamily="2" charset="0"/>
            </a:endParaRPr>
          </a:p>
          <a:p>
            <a:pPr lvl="3"/>
            <a:endParaRPr lang="en-US" dirty="0">
              <a:latin typeface="Gotham HTF Book" pitchFamily="2" charset="0"/>
            </a:endParaRPr>
          </a:p>
          <a:p>
            <a:pPr>
              <a:buNone/>
            </a:pPr>
            <a:endParaRPr lang="en-US" dirty="0">
              <a:latin typeface="Gotham HTF Book" pitchFamily="2" charset="0"/>
            </a:endParaRPr>
          </a:p>
        </p:txBody>
      </p:sp>
      <p:sp>
        <p:nvSpPr>
          <p:cNvPr id="8" name="Content Placeholder 12">
            <a:extLst>
              <a:ext uri="{FF2B5EF4-FFF2-40B4-BE49-F238E27FC236}">
                <a16:creationId xmlns:a16="http://schemas.microsoft.com/office/drawing/2014/main" id="{C5B8B16E-7BBF-4E43-9B59-FE20B91DF094}"/>
              </a:ext>
            </a:extLst>
          </p:cNvPr>
          <p:cNvSpPr txBox="1">
            <a:spLocks/>
          </p:cNvSpPr>
          <p:nvPr/>
        </p:nvSpPr>
        <p:spPr>
          <a:xfrm>
            <a:off x="457200" y="4359908"/>
            <a:ext cx="3165818" cy="242379"/>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Findings</a:t>
            </a:r>
          </a:p>
          <a:p>
            <a:endParaRPr lang="en-US" dirty="0"/>
          </a:p>
          <a:p>
            <a:endParaRPr lang="en-US" dirty="0"/>
          </a:p>
          <a:p>
            <a:endParaRPr lang="en-US" dirty="0"/>
          </a:p>
          <a:p>
            <a:endParaRPr lang="en-US" dirty="0"/>
          </a:p>
          <a:p>
            <a:endParaRPr lang="en-US" dirty="0"/>
          </a:p>
        </p:txBody>
      </p:sp>
      <p:sp>
        <p:nvSpPr>
          <p:cNvPr id="13" name="Content Placeholder 12">
            <a:extLst>
              <a:ext uri="{FF2B5EF4-FFF2-40B4-BE49-F238E27FC236}">
                <a16:creationId xmlns:a16="http://schemas.microsoft.com/office/drawing/2014/main" id="{53136B9E-A3F1-40E7-A5A6-4C8E870AFF3D}"/>
              </a:ext>
            </a:extLst>
          </p:cNvPr>
          <p:cNvSpPr>
            <a:spLocks noGrp="1"/>
          </p:cNvSpPr>
          <p:nvPr>
            <p:ph idx="13"/>
          </p:nvPr>
        </p:nvSpPr>
        <p:spPr>
          <a:xfrm>
            <a:off x="457199" y="2450290"/>
            <a:ext cx="3165818" cy="242379"/>
          </a:xfrm>
        </p:spPr>
        <p:txBody>
          <a:bodyPr/>
          <a:lstStyle/>
          <a:p>
            <a:r>
              <a:rPr lang="en-US" dirty="0"/>
              <a:t>What is measured?</a:t>
            </a:r>
          </a:p>
          <a:p>
            <a:endParaRPr lang="en-US" dirty="0"/>
          </a:p>
          <a:p>
            <a:endParaRPr lang="en-US" dirty="0"/>
          </a:p>
          <a:p>
            <a:endParaRPr lang="en-US" dirty="0"/>
          </a:p>
          <a:p>
            <a:endParaRPr lang="en-US" dirty="0"/>
          </a:p>
          <a:p>
            <a:endParaRPr lang="en-US" dirty="0"/>
          </a:p>
          <a:p>
            <a:endParaRPr lang="en-US" dirty="0"/>
          </a:p>
        </p:txBody>
      </p:sp>
      <p:sp>
        <p:nvSpPr>
          <p:cNvPr id="5" name="Title 4">
            <a:extLst>
              <a:ext uri="{FF2B5EF4-FFF2-40B4-BE49-F238E27FC236}">
                <a16:creationId xmlns:a16="http://schemas.microsoft.com/office/drawing/2014/main" id="{B12F29ED-7A5D-4008-8357-627E43F95B2F}"/>
              </a:ext>
            </a:extLst>
          </p:cNvPr>
          <p:cNvSpPr>
            <a:spLocks noGrp="1"/>
          </p:cNvSpPr>
          <p:nvPr>
            <p:ph type="title"/>
          </p:nvPr>
        </p:nvSpPr>
        <p:spPr>
          <a:xfrm>
            <a:off x="457199" y="685800"/>
            <a:ext cx="3561126" cy="385832"/>
          </a:xfrm>
        </p:spPr>
        <p:txBody>
          <a:bodyPr>
            <a:noAutofit/>
          </a:bodyPr>
          <a:lstStyle/>
          <a:p>
            <a:r>
              <a:rPr lang="en-US" sz="2000" dirty="0"/>
              <a:t>Health Insurance Non-Coverage</a:t>
            </a:r>
          </a:p>
        </p:txBody>
      </p:sp>
      <p:sp>
        <p:nvSpPr>
          <p:cNvPr id="15" name="Content Placeholder 14">
            <a:extLst>
              <a:ext uri="{FF2B5EF4-FFF2-40B4-BE49-F238E27FC236}">
                <a16:creationId xmlns:a16="http://schemas.microsoft.com/office/drawing/2014/main" id="{2B1D8649-333B-4A21-AE8B-4BEC2341B801}"/>
              </a:ext>
            </a:extLst>
          </p:cNvPr>
          <p:cNvSpPr>
            <a:spLocks noGrp="1"/>
          </p:cNvSpPr>
          <p:nvPr>
            <p:ph idx="15"/>
          </p:nvPr>
        </p:nvSpPr>
        <p:spPr>
          <a:xfrm>
            <a:off x="4144159" y="6092181"/>
            <a:ext cx="4542640" cy="527538"/>
          </a:xfrm>
        </p:spPr>
        <p:txBody>
          <a:bodyPr/>
          <a:lstStyle/>
          <a:p>
            <a:r>
              <a:rPr lang="en-US" sz="900" dirty="0"/>
              <a:t>Data Source(s): American Community Survey Public Use Microsample 1-year Estimates</a:t>
            </a:r>
          </a:p>
        </p:txBody>
      </p:sp>
      <p:graphicFrame>
        <p:nvGraphicFramePr>
          <p:cNvPr id="17" name="Table 16">
            <a:extLst>
              <a:ext uri="{FF2B5EF4-FFF2-40B4-BE49-F238E27FC236}">
                <a16:creationId xmlns:a16="http://schemas.microsoft.com/office/drawing/2014/main" id="{EB64F927-B9B0-4274-A475-AF6023854AFA}"/>
              </a:ext>
            </a:extLst>
          </p:cNvPr>
          <p:cNvGraphicFramePr>
            <a:graphicFrameLocks noGrp="1"/>
          </p:cNvGraphicFramePr>
          <p:nvPr>
            <p:extLst>
              <p:ext uri="{D42A27DB-BD31-4B8C-83A1-F6EECF244321}">
                <p14:modId xmlns:p14="http://schemas.microsoft.com/office/powerpoint/2010/main" val="1033552058"/>
              </p:ext>
            </p:extLst>
          </p:nvPr>
        </p:nvGraphicFramePr>
        <p:xfrm>
          <a:off x="457199" y="1181686"/>
          <a:ext cx="3034145" cy="1173480"/>
        </p:xfrm>
        <a:graphic>
          <a:graphicData uri="http://schemas.openxmlformats.org/drawingml/2006/table">
            <a:tbl>
              <a:tblPr>
                <a:tableStyleId>{5C22544A-7EE6-4342-B048-85BDC9FD1C3A}</a:tableStyleId>
              </a:tblPr>
              <a:tblGrid>
                <a:gridCol w="3034145">
                  <a:extLst>
                    <a:ext uri="{9D8B030D-6E8A-4147-A177-3AD203B41FA5}">
                      <a16:colId xmlns:a16="http://schemas.microsoft.com/office/drawing/2014/main" val="20000"/>
                    </a:ext>
                  </a:extLst>
                </a:gridCol>
              </a:tblGrid>
              <a:tr h="718366">
                <a:tc>
                  <a:txBody>
                    <a:bodyPr/>
                    <a:lstStyle/>
                    <a:p>
                      <a:r>
                        <a:rPr lang="en-US" sz="1300" i="1" dirty="0">
                          <a:solidFill>
                            <a:schemeClr val="tx2"/>
                          </a:solidFill>
                          <a:latin typeface="Gotham HTF Bold"/>
                        </a:rPr>
                        <a:t>Equity Score : 70    White-to-Black Ratio: 1.30</a:t>
                      </a:r>
                    </a:p>
                    <a:p>
                      <a:endParaRPr lang="en-US" sz="1300" i="1" dirty="0">
                        <a:solidFill>
                          <a:schemeClr val="accent1"/>
                        </a:solidFill>
                        <a:latin typeface="Gotham HTF Bold"/>
                      </a:endParaRPr>
                    </a:p>
                    <a:p>
                      <a:r>
                        <a:rPr lang="en-US" sz="1300" i="1" dirty="0">
                          <a:solidFill>
                            <a:schemeClr val="accent1"/>
                          </a:solidFill>
                          <a:latin typeface="Gotham HTF Bold"/>
                        </a:rPr>
                        <a:t>Black individuals are 1.30 times more likely to lack health insurance than White individuals.</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1" name="Content Placeholder 1">
            <a:extLst>
              <a:ext uri="{FF2B5EF4-FFF2-40B4-BE49-F238E27FC236}">
                <a16:creationId xmlns:a16="http://schemas.microsoft.com/office/drawing/2014/main" id="{19E6AEA0-48CE-418B-BB0B-C06355F6FB44}"/>
              </a:ext>
            </a:extLst>
          </p:cNvPr>
          <p:cNvSpPr txBox="1">
            <a:spLocks/>
          </p:cNvSpPr>
          <p:nvPr/>
        </p:nvSpPr>
        <p:spPr>
          <a:xfrm>
            <a:off x="457197" y="4700955"/>
            <a:ext cx="3034145" cy="1326766"/>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11.89% of Black individuals lacked health insurance in 2019 compared to 9.1%. The equity score of 70 has remained largely stable since 2016. </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4" name="Content Placeholder 1">
            <a:extLst>
              <a:ext uri="{FF2B5EF4-FFF2-40B4-BE49-F238E27FC236}">
                <a16:creationId xmlns:a16="http://schemas.microsoft.com/office/drawing/2014/main" id="{A022D1D8-562D-4FB2-855B-EBF52C6B128B}"/>
              </a:ext>
            </a:extLst>
          </p:cNvPr>
          <p:cNvSpPr txBox="1">
            <a:spLocks/>
          </p:cNvSpPr>
          <p:nvPr/>
        </p:nvSpPr>
        <p:spPr>
          <a:xfrm>
            <a:off x="4144160" y="4660244"/>
            <a:ext cx="4542639" cy="144268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6" name="Content Placeholder 14">
            <a:extLst>
              <a:ext uri="{FF2B5EF4-FFF2-40B4-BE49-F238E27FC236}">
                <a16:creationId xmlns:a16="http://schemas.microsoft.com/office/drawing/2014/main" id="{F18A7970-3D49-412E-A7A2-E287B9C4F658}"/>
              </a:ext>
            </a:extLst>
          </p:cNvPr>
          <p:cNvSpPr txBox="1">
            <a:spLocks/>
          </p:cNvSpPr>
          <p:nvPr/>
        </p:nvSpPr>
        <p:spPr>
          <a:xfrm>
            <a:off x="6887357" y="238281"/>
            <a:ext cx="1799442" cy="19326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lgn="r"/>
            <a:r>
              <a:rPr lang="en-US" sz="900" dirty="0"/>
              <a:t>Indicator #2</a:t>
            </a:r>
          </a:p>
        </p:txBody>
      </p:sp>
      <p:graphicFrame>
        <p:nvGraphicFramePr>
          <p:cNvPr id="18" name="Content Placeholder 17">
            <a:extLst>
              <a:ext uri="{FF2B5EF4-FFF2-40B4-BE49-F238E27FC236}">
                <a16:creationId xmlns:a16="http://schemas.microsoft.com/office/drawing/2014/main" id="{DC4609C9-DFD5-4044-AA40-2303EFDB0CC1}"/>
              </a:ext>
            </a:extLst>
          </p:cNvPr>
          <p:cNvGraphicFramePr>
            <a:graphicFrameLocks noGrp="1"/>
          </p:cNvGraphicFramePr>
          <p:nvPr>
            <p:ph idx="1"/>
            <p:extLst>
              <p:ext uri="{D42A27DB-BD31-4B8C-83A1-F6EECF244321}">
                <p14:modId xmlns:p14="http://schemas.microsoft.com/office/powerpoint/2010/main" val="3647706588"/>
              </p:ext>
            </p:extLst>
          </p:nvPr>
        </p:nvGraphicFramePr>
        <p:xfrm>
          <a:off x="4018324" y="1181686"/>
          <a:ext cx="4668475" cy="24759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5713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a:extLst>
              <a:ext uri="{FF2B5EF4-FFF2-40B4-BE49-F238E27FC236}">
                <a16:creationId xmlns:a16="http://schemas.microsoft.com/office/drawing/2014/main" id="{EB64F927-B9B0-4274-A475-AF6023854AFA}"/>
              </a:ext>
            </a:extLst>
          </p:cNvPr>
          <p:cNvGraphicFramePr>
            <a:graphicFrameLocks noGrp="1"/>
          </p:cNvGraphicFramePr>
          <p:nvPr>
            <p:extLst>
              <p:ext uri="{D42A27DB-BD31-4B8C-83A1-F6EECF244321}">
                <p14:modId xmlns:p14="http://schemas.microsoft.com/office/powerpoint/2010/main" val="1175578984"/>
              </p:ext>
            </p:extLst>
          </p:nvPr>
        </p:nvGraphicFramePr>
        <p:xfrm>
          <a:off x="457199" y="1181686"/>
          <a:ext cx="3034145" cy="1173480"/>
        </p:xfrm>
        <a:graphic>
          <a:graphicData uri="http://schemas.openxmlformats.org/drawingml/2006/table">
            <a:tbl>
              <a:tblPr>
                <a:tableStyleId>{5C22544A-7EE6-4342-B048-85BDC9FD1C3A}</a:tableStyleId>
              </a:tblPr>
              <a:tblGrid>
                <a:gridCol w="3034145">
                  <a:extLst>
                    <a:ext uri="{9D8B030D-6E8A-4147-A177-3AD203B41FA5}">
                      <a16:colId xmlns:a16="http://schemas.microsoft.com/office/drawing/2014/main" val="20000"/>
                    </a:ext>
                  </a:extLst>
                </a:gridCol>
              </a:tblGrid>
              <a:tr h="1109569">
                <a:tc>
                  <a:txBody>
                    <a:bodyPr/>
                    <a:lstStyle/>
                    <a:p>
                      <a:r>
                        <a:rPr lang="en-US" sz="1300" i="1" dirty="0">
                          <a:solidFill>
                            <a:schemeClr val="tx2"/>
                          </a:solidFill>
                          <a:latin typeface="Gotham HTF Bold"/>
                        </a:rPr>
                        <a:t>Equity Score : 75    PWA-to-MCA Ratio: 1.21</a:t>
                      </a:r>
                    </a:p>
                    <a:p>
                      <a:endParaRPr lang="en-US" sz="1300" i="1" dirty="0">
                        <a:solidFill>
                          <a:schemeClr val="accent1"/>
                        </a:solidFill>
                        <a:latin typeface="Gotham HTF Bold"/>
                      </a:endParaRPr>
                    </a:p>
                    <a:p>
                      <a:r>
                        <a:rPr lang="en-US" sz="1300" i="1" dirty="0">
                          <a:solidFill>
                            <a:schemeClr val="accent1"/>
                          </a:solidFill>
                          <a:latin typeface="Gotham HTF Bold"/>
                        </a:rPr>
                        <a:t>A person in a minority neighborhood lives about 13 years lesser than one in a White neighborhood</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3" name="Content Placeholder 12">
            <a:extLst>
              <a:ext uri="{FF2B5EF4-FFF2-40B4-BE49-F238E27FC236}">
                <a16:creationId xmlns:a16="http://schemas.microsoft.com/office/drawing/2014/main" id="{53136B9E-A3F1-40E7-A5A6-4C8E870AFF3D}"/>
              </a:ext>
            </a:extLst>
          </p:cNvPr>
          <p:cNvSpPr>
            <a:spLocks noGrp="1"/>
          </p:cNvSpPr>
          <p:nvPr>
            <p:ph idx="13"/>
          </p:nvPr>
        </p:nvSpPr>
        <p:spPr>
          <a:xfrm>
            <a:off x="457196" y="2450290"/>
            <a:ext cx="3165818" cy="242379"/>
          </a:xfrm>
        </p:spPr>
        <p:txBody>
          <a:bodyPr/>
          <a:lstStyle/>
          <a:p>
            <a:r>
              <a:rPr lang="en-US" dirty="0"/>
              <a:t>What is measured?</a:t>
            </a:r>
          </a:p>
          <a:p>
            <a:endParaRPr lang="en-US" dirty="0"/>
          </a:p>
          <a:p>
            <a:endParaRPr lang="en-US" dirty="0"/>
          </a:p>
          <a:p>
            <a:endParaRPr lang="en-US" dirty="0"/>
          </a:p>
          <a:p>
            <a:endParaRPr lang="en-US" dirty="0"/>
          </a:p>
          <a:p>
            <a:endParaRPr lang="en-US" dirty="0"/>
          </a:p>
          <a:p>
            <a:endParaRPr lang="en-US" dirty="0"/>
          </a:p>
        </p:txBody>
      </p:sp>
      <p:sp>
        <p:nvSpPr>
          <p:cNvPr id="9" name="Content Placeholder 1">
            <a:extLst>
              <a:ext uri="{FF2B5EF4-FFF2-40B4-BE49-F238E27FC236}">
                <a16:creationId xmlns:a16="http://schemas.microsoft.com/office/drawing/2014/main" id="{F1A0B533-89ED-4DD4-80AE-F73E717D8746}"/>
              </a:ext>
            </a:extLst>
          </p:cNvPr>
          <p:cNvSpPr txBox="1">
            <a:spLocks/>
          </p:cNvSpPr>
          <p:nvPr/>
        </p:nvSpPr>
        <p:spPr>
          <a:xfrm>
            <a:off x="457196" y="2675154"/>
            <a:ext cx="3034145" cy="625428"/>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Average age of death in a NPA aggregated to PWA and MCA</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7" name="Content Placeholder 12">
            <a:extLst>
              <a:ext uri="{FF2B5EF4-FFF2-40B4-BE49-F238E27FC236}">
                <a16:creationId xmlns:a16="http://schemas.microsoft.com/office/drawing/2014/main" id="{567B933A-E297-4B8F-962F-EE2DB2FCFF76}"/>
              </a:ext>
            </a:extLst>
          </p:cNvPr>
          <p:cNvSpPr txBox="1">
            <a:spLocks/>
          </p:cNvSpPr>
          <p:nvPr/>
        </p:nvSpPr>
        <p:spPr>
          <a:xfrm>
            <a:off x="457199" y="3105354"/>
            <a:ext cx="3165818" cy="186804"/>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Why is this important?</a:t>
            </a:r>
          </a:p>
          <a:p>
            <a:endParaRPr lang="en-US" dirty="0"/>
          </a:p>
          <a:p>
            <a:endParaRPr lang="en-US" dirty="0"/>
          </a:p>
          <a:p>
            <a:endParaRPr lang="en-US" dirty="0"/>
          </a:p>
          <a:p>
            <a:endParaRPr lang="en-US" dirty="0"/>
          </a:p>
          <a:p>
            <a:endParaRPr lang="en-US" dirty="0"/>
          </a:p>
        </p:txBody>
      </p:sp>
      <p:sp>
        <p:nvSpPr>
          <p:cNvPr id="10" name="Content Placeholder 1">
            <a:extLst>
              <a:ext uri="{FF2B5EF4-FFF2-40B4-BE49-F238E27FC236}">
                <a16:creationId xmlns:a16="http://schemas.microsoft.com/office/drawing/2014/main" id="{837312DE-DFB4-40CF-8D46-4403200E16C7}"/>
              </a:ext>
            </a:extLst>
          </p:cNvPr>
          <p:cNvSpPr txBox="1">
            <a:spLocks/>
          </p:cNvSpPr>
          <p:nvPr/>
        </p:nvSpPr>
        <p:spPr>
          <a:xfrm>
            <a:off x="457198" y="3402212"/>
            <a:ext cx="3034145" cy="754435"/>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endParaRPr lang="en-US" i="1" dirty="0">
              <a:latin typeface="Gotham HTF Book" pitchFamily="2" charset="0"/>
            </a:endParaRPr>
          </a:p>
          <a:p>
            <a:pPr lvl="3"/>
            <a:endParaRPr lang="en-US" dirty="0">
              <a:latin typeface="Gotham HTF Book" pitchFamily="2" charset="0"/>
            </a:endParaRPr>
          </a:p>
          <a:p>
            <a:pPr>
              <a:buNone/>
            </a:pPr>
            <a:endParaRPr lang="en-US" dirty="0">
              <a:latin typeface="Gotham HTF Book" pitchFamily="2" charset="0"/>
            </a:endParaRPr>
          </a:p>
        </p:txBody>
      </p:sp>
      <p:sp>
        <p:nvSpPr>
          <p:cNvPr id="5" name="Title 4">
            <a:extLst>
              <a:ext uri="{FF2B5EF4-FFF2-40B4-BE49-F238E27FC236}">
                <a16:creationId xmlns:a16="http://schemas.microsoft.com/office/drawing/2014/main" id="{B12F29ED-7A5D-4008-8357-627E43F95B2F}"/>
              </a:ext>
            </a:extLst>
          </p:cNvPr>
          <p:cNvSpPr>
            <a:spLocks noGrp="1"/>
          </p:cNvSpPr>
          <p:nvPr>
            <p:ph type="title"/>
          </p:nvPr>
        </p:nvSpPr>
        <p:spPr>
          <a:xfrm>
            <a:off x="457199" y="685800"/>
            <a:ext cx="3561126" cy="385832"/>
          </a:xfrm>
        </p:spPr>
        <p:txBody>
          <a:bodyPr>
            <a:noAutofit/>
          </a:bodyPr>
          <a:lstStyle/>
          <a:p>
            <a:r>
              <a:rPr lang="en-US" sz="2000" dirty="0"/>
              <a:t>Life Expectancy (Spatial)</a:t>
            </a:r>
          </a:p>
        </p:txBody>
      </p:sp>
      <p:sp>
        <p:nvSpPr>
          <p:cNvPr id="15" name="Content Placeholder 14">
            <a:extLst>
              <a:ext uri="{FF2B5EF4-FFF2-40B4-BE49-F238E27FC236}">
                <a16:creationId xmlns:a16="http://schemas.microsoft.com/office/drawing/2014/main" id="{2B1D8649-333B-4A21-AE8B-4BEC2341B801}"/>
              </a:ext>
            </a:extLst>
          </p:cNvPr>
          <p:cNvSpPr>
            <a:spLocks noGrp="1"/>
          </p:cNvSpPr>
          <p:nvPr>
            <p:ph idx="15"/>
          </p:nvPr>
        </p:nvSpPr>
        <p:spPr>
          <a:xfrm>
            <a:off x="4144159" y="6092181"/>
            <a:ext cx="4542640" cy="527538"/>
          </a:xfrm>
        </p:spPr>
        <p:txBody>
          <a:bodyPr/>
          <a:lstStyle/>
          <a:p>
            <a:r>
              <a:rPr lang="en-US" sz="900" dirty="0"/>
              <a:t>Data Source(s): Mecklenburg County Health Department</a:t>
            </a:r>
          </a:p>
        </p:txBody>
      </p:sp>
      <p:sp>
        <p:nvSpPr>
          <p:cNvPr id="8" name="Content Placeholder 12">
            <a:extLst>
              <a:ext uri="{FF2B5EF4-FFF2-40B4-BE49-F238E27FC236}">
                <a16:creationId xmlns:a16="http://schemas.microsoft.com/office/drawing/2014/main" id="{C5B8B16E-7BBF-4E43-9B59-FE20B91DF094}"/>
              </a:ext>
            </a:extLst>
          </p:cNvPr>
          <p:cNvSpPr txBox="1">
            <a:spLocks/>
          </p:cNvSpPr>
          <p:nvPr/>
        </p:nvSpPr>
        <p:spPr>
          <a:xfrm>
            <a:off x="457200" y="4359908"/>
            <a:ext cx="3165818" cy="242379"/>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Findings</a:t>
            </a:r>
          </a:p>
          <a:p>
            <a:endParaRPr lang="en-US" dirty="0"/>
          </a:p>
          <a:p>
            <a:endParaRPr lang="en-US" dirty="0"/>
          </a:p>
          <a:p>
            <a:endParaRPr lang="en-US" dirty="0"/>
          </a:p>
          <a:p>
            <a:endParaRPr lang="en-US" dirty="0"/>
          </a:p>
          <a:p>
            <a:endParaRPr lang="en-US" dirty="0"/>
          </a:p>
        </p:txBody>
      </p:sp>
      <p:sp>
        <p:nvSpPr>
          <p:cNvPr id="11" name="Content Placeholder 1">
            <a:extLst>
              <a:ext uri="{FF2B5EF4-FFF2-40B4-BE49-F238E27FC236}">
                <a16:creationId xmlns:a16="http://schemas.microsoft.com/office/drawing/2014/main" id="{19E6AEA0-48CE-418B-BB0B-C06355F6FB44}"/>
              </a:ext>
            </a:extLst>
          </p:cNvPr>
          <p:cNvSpPr txBox="1">
            <a:spLocks/>
          </p:cNvSpPr>
          <p:nvPr/>
        </p:nvSpPr>
        <p:spPr>
          <a:xfrm>
            <a:off x="457197" y="4700955"/>
            <a:ext cx="3034145" cy="1326766"/>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The average age of death in PWA is 76 and MCA is 63. The disparity, as indicated by the equity scores, has persisted across years. The statistics illustrate the significant differences in public health and quality of life outcomes despite sharing a common urban area and services.</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6" name="Content Placeholder 14">
            <a:extLst>
              <a:ext uri="{FF2B5EF4-FFF2-40B4-BE49-F238E27FC236}">
                <a16:creationId xmlns:a16="http://schemas.microsoft.com/office/drawing/2014/main" id="{F18A7970-3D49-412E-A7A2-E287B9C4F658}"/>
              </a:ext>
            </a:extLst>
          </p:cNvPr>
          <p:cNvSpPr txBox="1">
            <a:spLocks/>
          </p:cNvSpPr>
          <p:nvPr/>
        </p:nvSpPr>
        <p:spPr>
          <a:xfrm>
            <a:off x="6887357" y="238281"/>
            <a:ext cx="1799442" cy="19326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lgn="r"/>
            <a:r>
              <a:rPr lang="en-US" sz="900" dirty="0"/>
              <a:t>Indicator #2</a:t>
            </a:r>
          </a:p>
        </p:txBody>
      </p:sp>
      <p:graphicFrame>
        <p:nvGraphicFramePr>
          <p:cNvPr id="18" name="Content Placeholder 17">
            <a:extLst>
              <a:ext uri="{FF2B5EF4-FFF2-40B4-BE49-F238E27FC236}">
                <a16:creationId xmlns:a16="http://schemas.microsoft.com/office/drawing/2014/main" id="{F1ACA2D0-AF72-4EEF-9356-9DE03770D3BE}"/>
              </a:ext>
            </a:extLst>
          </p:cNvPr>
          <p:cNvGraphicFramePr>
            <a:graphicFrameLocks noGrp="1"/>
          </p:cNvGraphicFramePr>
          <p:nvPr>
            <p:ph idx="1"/>
            <p:extLst>
              <p:ext uri="{D42A27DB-BD31-4B8C-83A1-F6EECF244321}">
                <p14:modId xmlns:p14="http://schemas.microsoft.com/office/powerpoint/2010/main" val="526404769"/>
              </p:ext>
            </p:extLst>
          </p:nvPr>
        </p:nvGraphicFramePr>
        <p:xfrm>
          <a:off x="4018324" y="1181686"/>
          <a:ext cx="4668475" cy="2487946"/>
        </p:xfrm>
        <a:graphic>
          <a:graphicData uri="http://schemas.openxmlformats.org/drawingml/2006/chart">
            <c:chart xmlns:c="http://schemas.openxmlformats.org/drawingml/2006/chart" xmlns:r="http://schemas.openxmlformats.org/officeDocument/2006/relationships" r:id="rId2"/>
          </a:graphicData>
        </a:graphic>
      </p:graphicFrame>
      <p:pic>
        <p:nvPicPr>
          <p:cNvPr id="19" name="Picture 18">
            <a:extLst>
              <a:ext uri="{FF2B5EF4-FFF2-40B4-BE49-F238E27FC236}">
                <a16:creationId xmlns:a16="http://schemas.microsoft.com/office/drawing/2014/main" id="{B5E4B810-66E3-4D7A-A18A-5D12DB2089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0195" y="5228948"/>
            <a:ext cx="696604" cy="873976"/>
          </a:xfrm>
          <a:prstGeom prst="rect">
            <a:avLst/>
          </a:prstGeom>
        </p:spPr>
      </p:pic>
    </p:spTree>
    <p:extLst>
      <p:ext uri="{BB962C8B-B14F-4D97-AF65-F5344CB8AC3E}">
        <p14:creationId xmlns:p14="http://schemas.microsoft.com/office/powerpoint/2010/main" val="3987582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a:extLst>
              <a:ext uri="{FF2B5EF4-FFF2-40B4-BE49-F238E27FC236}">
                <a16:creationId xmlns:a16="http://schemas.microsoft.com/office/drawing/2014/main" id="{EB64F927-B9B0-4274-A475-AF6023854AFA}"/>
              </a:ext>
            </a:extLst>
          </p:cNvPr>
          <p:cNvGraphicFramePr>
            <a:graphicFrameLocks noGrp="1"/>
          </p:cNvGraphicFramePr>
          <p:nvPr>
            <p:extLst>
              <p:ext uri="{D42A27DB-BD31-4B8C-83A1-F6EECF244321}">
                <p14:modId xmlns:p14="http://schemas.microsoft.com/office/powerpoint/2010/main" val="3954257359"/>
              </p:ext>
            </p:extLst>
          </p:nvPr>
        </p:nvGraphicFramePr>
        <p:xfrm>
          <a:off x="457199" y="1181686"/>
          <a:ext cx="3034145" cy="1173480"/>
        </p:xfrm>
        <a:graphic>
          <a:graphicData uri="http://schemas.openxmlformats.org/drawingml/2006/table">
            <a:tbl>
              <a:tblPr>
                <a:tableStyleId>{5C22544A-7EE6-4342-B048-85BDC9FD1C3A}</a:tableStyleId>
              </a:tblPr>
              <a:tblGrid>
                <a:gridCol w="3034145">
                  <a:extLst>
                    <a:ext uri="{9D8B030D-6E8A-4147-A177-3AD203B41FA5}">
                      <a16:colId xmlns:a16="http://schemas.microsoft.com/office/drawing/2014/main" val="20000"/>
                    </a:ext>
                  </a:extLst>
                </a:gridCol>
              </a:tblGrid>
              <a:tr h="718366">
                <a:tc>
                  <a:txBody>
                    <a:bodyPr/>
                    <a:lstStyle/>
                    <a:p>
                      <a:r>
                        <a:rPr lang="en-US" sz="1300" i="1" dirty="0">
                          <a:solidFill>
                            <a:schemeClr val="tx2"/>
                          </a:solidFill>
                          <a:latin typeface="Gotham HTF Bold"/>
                        </a:rPr>
                        <a:t>Equity Score : 60   PWA-to-MCA ratio: 1.52</a:t>
                      </a:r>
                    </a:p>
                    <a:p>
                      <a:endParaRPr lang="en-US" sz="1300" i="1" dirty="0">
                        <a:solidFill>
                          <a:schemeClr val="accent1"/>
                        </a:solidFill>
                        <a:latin typeface="Gotham HTF Bold"/>
                      </a:endParaRPr>
                    </a:p>
                    <a:p>
                      <a:r>
                        <a:rPr lang="en-US" sz="1300" i="1" dirty="0">
                          <a:solidFill>
                            <a:schemeClr val="accent1"/>
                          </a:solidFill>
                          <a:latin typeface="Gotham HTF Bold"/>
                        </a:rPr>
                        <a:t>Mothers in PWA are 1.5 times as likely to receive pre-natal care as the ones in minority neighborhoods.</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3" name="Content Placeholder 12">
            <a:extLst>
              <a:ext uri="{FF2B5EF4-FFF2-40B4-BE49-F238E27FC236}">
                <a16:creationId xmlns:a16="http://schemas.microsoft.com/office/drawing/2014/main" id="{53136B9E-A3F1-40E7-A5A6-4C8E870AFF3D}"/>
              </a:ext>
            </a:extLst>
          </p:cNvPr>
          <p:cNvSpPr>
            <a:spLocks noGrp="1"/>
          </p:cNvSpPr>
          <p:nvPr>
            <p:ph idx="13"/>
          </p:nvPr>
        </p:nvSpPr>
        <p:spPr>
          <a:xfrm>
            <a:off x="457199" y="2366424"/>
            <a:ext cx="3165818" cy="242379"/>
          </a:xfrm>
        </p:spPr>
        <p:txBody>
          <a:bodyPr/>
          <a:lstStyle/>
          <a:p>
            <a:r>
              <a:rPr lang="en-US" dirty="0"/>
              <a:t>What is measured?</a:t>
            </a:r>
          </a:p>
          <a:p>
            <a:endParaRPr lang="en-US" dirty="0"/>
          </a:p>
          <a:p>
            <a:endParaRPr lang="en-US" dirty="0"/>
          </a:p>
          <a:p>
            <a:endParaRPr lang="en-US" dirty="0"/>
          </a:p>
          <a:p>
            <a:endParaRPr lang="en-US" dirty="0"/>
          </a:p>
          <a:p>
            <a:endParaRPr lang="en-US" dirty="0"/>
          </a:p>
          <a:p>
            <a:endParaRPr lang="en-US" dirty="0"/>
          </a:p>
        </p:txBody>
      </p:sp>
      <p:sp>
        <p:nvSpPr>
          <p:cNvPr id="9" name="Content Placeholder 1">
            <a:extLst>
              <a:ext uri="{FF2B5EF4-FFF2-40B4-BE49-F238E27FC236}">
                <a16:creationId xmlns:a16="http://schemas.microsoft.com/office/drawing/2014/main" id="{F1A0B533-89ED-4DD4-80AE-F73E717D8746}"/>
              </a:ext>
            </a:extLst>
          </p:cNvPr>
          <p:cNvSpPr txBox="1">
            <a:spLocks/>
          </p:cNvSpPr>
          <p:nvPr/>
        </p:nvSpPr>
        <p:spPr>
          <a:xfrm>
            <a:off x="457200" y="2599850"/>
            <a:ext cx="3034145" cy="625428"/>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sz="1000" i="0" dirty="0">
                <a:solidFill>
                  <a:schemeClr val="tx2"/>
                </a:solidFill>
                <a:latin typeface="Microsoft New Tai Lue" panose="020B0502040204020203" pitchFamily="34" charset="0"/>
                <a:cs typeface="Microsoft New Tai Lue" panose="020B0502040204020203" pitchFamily="34" charset="0"/>
              </a:rPr>
              <a:t>Percentage of births where mother received adequate pre-natal care in each NPA aggregated to PWA and MCA</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7" name="Content Placeholder 12">
            <a:extLst>
              <a:ext uri="{FF2B5EF4-FFF2-40B4-BE49-F238E27FC236}">
                <a16:creationId xmlns:a16="http://schemas.microsoft.com/office/drawing/2014/main" id="{567B933A-E297-4B8F-962F-EE2DB2FCFF76}"/>
              </a:ext>
            </a:extLst>
          </p:cNvPr>
          <p:cNvSpPr txBox="1">
            <a:spLocks/>
          </p:cNvSpPr>
          <p:nvPr/>
        </p:nvSpPr>
        <p:spPr>
          <a:xfrm>
            <a:off x="457199" y="3150710"/>
            <a:ext cx="3165818" cy="186804"/>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Why is this important?</a:t>
            </a:r>
          </a:p>
          <a:p>
            <a:endParaRPr lang="en-US" dirty="0"/>
          </a:p>
          <a:p>
            <a:endParaRPr lang="en-US" dirty="0"/>
          </a:p>
          <a:p>
            <a:endParaRPr lang="en-US" dirty="0"/>
          </a:p>
          <a:p>
            <a:endParaRPr lang="en-US" dirty="0"/>
          </a:p>
          <a:p>
            <a:endParaRPr lang="en-US" dirty="0"/>
          </a:p>
        </p:txBody>
      </p:sp>
      <p:sp>
        <p:nvSpPr>
          <p:cNvPr id="10" name="Content Placeholder 1">
            <a:extLst>
              <a:ext uri="{FF2B5EF4-FFF2-40B4-BE49-F238E27FC236}">
                <a16:creationId xmlns:a16="http://schemas.microsoft.com/office/drawing/2014/main" id="{837312DE-DFB4-40CF-8D46-4403200E16C7}"/>
              </a:ext>
            </a:extLst>
          </p:cNvPr>
          <p:cNvSpPr txBox="1">
            <a:spLocks/>
          </p:cNvSpPr>
          <p:nvPr/>
        </p:nvSpPr>
        <p:spPr>
          <a:xfrm>
            <a:off x="457198" y="3402212"/>
            <a:ext cx="3034145" cy="117348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00" dirty="0"/>
              <a:t>Access to prenatal care is impacted by health insurance coverage, accessibility of affordable health care providers, transportation and child care, cultural or language barriers, and availability of education and outreach programs. Inequities in these factors may lead to differential outcome on this indicator.</a:t>
            </a:r>
            <a:endParaRPr lang="en-US" sz="1000" i="1" dirty="0">
              <a:latin typeface="Gotham HTF Book" pitchFamily="2" charset="0"/>
            </a:endParaRPr>
          </a:p>
          <a:p>
            <a:pPr lvl="3"/>
            <a:endParaRPr lang="en-US" dirty="0">
              <a:latin typeface="Gotham HTF Book" pitchFamily="2" charset="0"/>
            </a:endParaRPr>
          </a:p>
          <a:p>
            <a:pPr>
              <a:buNone/>
            </a:pPr>
            <a:endParaRPr lang="en-US" dirty="0">
              <a:latin typeface="Gotham HTF Book" pitchFamily="2" charset="0"/>
            </a:endParaRPr>
          </a:p>
        </p:txBody>
      </p:sp>
      <p:sp>
        <p:nvSpPr>
          <p:cNvPr id="5" name="Title 4">
            <a:extLst>
              <a:ext uri="{FF2B5EF4-FFF2-40B4-BE49-F238E27FC236}">
                <a16:creationId xmlns:a16="http://schemas.microsoft.com/office/drawing/2014/main" id="{B12F29ED-7A5D-4008-8357-627E43F95B2F}"/>
              </a:ext>
            </a:extLst>
          </p:cNvPr>
          <p:cNvSpPr>
            <a:spLocks noGrp="1"/>
          </p:cNvSpPr>
          <p:nvPr>
            <p:ph type="title"/>
          </p:nvPr>
        </p:nvSpPr>
        <p:spPr>
          <a:xfrm>
            <a:off x="457199" y="685800"/>
            <a:ext cx="3561126" cy="385832"/>
          </a:xfrm>
        </p:spPr>
        <p:txBody>
          <a:bodyPr>
            <a:noAutofit/>
          </a:bodyPr>
          <a:lstStyle/>
          <a:p>
            <a:r>
              <a:rPr lang="en-US" sz="2000" dirty="0"/>
              <a:t>Pre-Natal Care (Spatial)</a:t>
            </a:r>
          </a:p>
        </p:txBody>
      </p:sp>
      <p:sp>
        <p:nvSpPr>
          <p:cNvPr id="8" name="Content Placeholder 12">
            <a:extLst>
              <a:ext uri="{FF2B5EF4-FFF2-40B4-BE49-F238E27FC236}">
                <a16:creationId xmlns:a16="http://schemas.microsoft.com/office/drawing/2014/main" id="{C5B8B16E-7BBF-4E43-9B59-FE20B91DF094}"/>
              </a:ext>
            </a:extLst>
          </p:cNvPr>
          <p:cNvSpPr txBox="1">
            <a:spLocks/>
          </p:cNvSpPr>
          <p:nvPr/>
        </p:nvSpPr>
        <p:spPr>
          <a:xfrm>
            <a:off x="457198" y="4660244"/>
            <a:ext cx="3165818" cy="242379"/>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Findings</a:t>
            </a:r>
          </a:p>
          <a:p>
            <a:endParaRPr lang="en-US" dirty="0"/>
          </a:p>
          <a:p>
            <a:endParaRPr lang="en-US" dirty="0"/>
          </a:p>
          <a:p>
            <a:endParaRPr lang="en-US" dirty="0"/>
          </a:p>
          <a:p>
            <a:endParaRPr lang="en-US" dirty="0"/>
          </a:p>
          <a:p>
            <a:endParaRPr lang="en-US" dirty="0"/>
          </a:p>
        </p:txBody>
      </p:sp>
      <p:sp>
        <p:nvSpPr>
          <p:cNvPr id="11" name="Content Placeholder 1">
            <a:extLst>
              <a:ext uri="{FF2B5EF4-FFF2-40B4-BE49-F238E27FC236}">
                <a16:creationId xmlns:a16="http://schemas.microsoft.com/office/drawing/2014/main" id="{19E6AEA0-48CE-418B-BB0B-C06355F6FB44}"/>
              </a:ext>
            </a:extLst>
          </p:cNvPr>
          <p:cNvSpPr txBox="1">
            <a:spLocks/>
          </p:cNvSpPr>
          <p:nvPr/>
        </p:nvSpPr>
        <p:spPr>
          <a:xfrm>
            <a:off x="457200" y="4923567"/>
            <a:ext cx="3034145" cy="1326766"/>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78.4% of births received pre-natal care in PWA while only 51.6% in MCA received the same in 2016. The pattern of this disparity is also persistent across time as indicated by similar equity scores. </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6" name="Content Placeholder 14">
            <a:extLst>
              <a:ext uri="{FF2B5EF4-FFF2-40B4-BE49-F238E27FC236}">
                <a16:creationId xmlns:a16="http://schemas.microsoft.com/office/drawing/2014/main" id="{F18A7970-3D49-412E-A7A2-E287B9C4F658}"/>
              </a:ext>
            </a:extLst>
          </p:cNvPr>
          <p:cNvSpPr txBox="1">
            <a:spLocks/>
          </p:cNvSpPr>
          <p:nvPr/>
        </p:nvSpPr>
        <p:spPr>
          <a:xfrm>
            <a:off x="6887357" y="238281"/>
            <a:ext cx="1799442" cy="19326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lgn="r"/>
            <a:r>
              <a:rPr lang="en-US" sz="900" dirty="0"/>
              <a:t>Indicator #2</a:t>
            </a:r>
          </a:p>
        </p:txBody>
      </p:sp>
      <p:graphicFrame>
        <p:nvGraphicFramePr>
          <p:cNvPr id="19" name="Content Placeholder 18">
            <a:extLst>
              <a:ext uri="{FF2B5EF4-FFF2-40B4-BE49-F238E27FC236}">
                <a16:creationId xmlns:a16="http://schemas.microsoft.com/office/drawing/2014/main" id="{F1ACA2D0-AF72-4EEF-9356-9DE03770D3BE}"/>
              </a:ext>
            </a:extLst>
          </p:cNvPr>
          <p:cNvGraphicFramePr>
            <a:graphicFrameLocks noGrp="1"/>
          </p:cNvGraphicFramePr>
          <p:nvPr>
            <p:ph idx="1"/>
            <p:extLst>
              <p:ext uri="{D42A27DB-BD31-4B8C-83A1-F6EECF244321}">
                <p14:modId xmlns:p14="http://schemas.microsoft.com/office/powerpoint/2010/main" val="3838284511"/>
              </p:ext>
            </p:extLst>
          </p:nvPr>
        </p:nvGraphicFramePr>
        <p:xfrm>
          <a:off x="3922296" y="1181686"/>
          <a:ext cx="4764504" cy="2475914"/>
        </p:xfrm>
        <a:graphic>
          <a:graphicData uri="http://schemas.openxmlformats.org/drawingml/2006/chart">
            <c:chart xmlns:c="http://schemas.openxmlformats.org/drawingml/2006/chart" xmlns:r="http://schemas.openxmlformats.org/officeDocument/2006/relationships" r:id="rId2"/>
          </a:graphicData>
        </a:graphic>
      </p:graphicFrame>
      <p:pic>
        <p:nvPicPr>
          <p:cNvPr id="18" name="Picture 17">
            <a:extLst>
              <a:ext uri="{FF2B5EF4-FFF2-40B4-BE49-F238E27FC236}">
                <a16:creationId xmlns:a16="http://schemas.microsoft.com/office/drawing/2014/main" id="{3625D39D-A745-491A-99D5-79B4B632CC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0195" y="5228948"/>
            <a:ext cx="696604" cy="873976"/>
          </a:xfrm>
          <a:prstGeom prst="rect">
            <a:avLst/>
          </a:prstGeom>
        </p:spPr>
      </p:pic>
      <p:sp>
        <p:nvSpPr>
          <p:cNvPr id="20" name="Content Placeholder 14">
            <a:extLst>
              <a:ext uri="{FF2B5EF4-FFF2-40B4-BE49-F238E27FC236}">
                <a16:creationId xmlns:a16="http://schemas.microsoft.com/office/drawing/2014/main" id="{E2271F1A-0A5A-4755-AECA-399536CEE576}"/>
              </a:ext>
            </a:extLst>
          </p:cNvPr>
          <p:cNvSpPr txBox="1">
            <a:spLocks/>
          </p:cNvSpPr>
          <p:nvPr/>
        </p:nvSpPr>
        <p:spPr>
          <a:xfrm>
            <a:off x="4291303" y="6092181"/>
            <a:ext cx="4542640" cy="527538"/>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sz="900" dirty="0"/>
              <a:t>Data Source(s): Mecklenburg County Health Department</a:t>
            </a:r>
          </a:p>
        </p:txBody>
      </p:sp>
    </p:spTree>
    <p:extLst>
      <p:ext uri="{BB962C8B-B14F-4D97-AF65-F5344CB8AC3E}">
        <p14:creationId xmlns:p14="http://schemas.microsoft.com/office/powerpoint/2010/main" val="3849032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518241" y="2688887"/>
            <a:ext cx="4053759" cy="789447"/>
          </a:xfrm>
        </p:spPr>
        <p:txBody>
          <a:bodyPr/>
          <a:lstStyle/>
          <a:p>
            <a:r>
              <a:rPr lang="en-US" sz="5400" dirty="0">
                <a:solidFill>
                  <a:schemeClr val="bg2"/>
                </a:solidFill>
                <a:latin typeface="Gotham HTF Bold" pitchFamily="2" charset="0"/>
              </a:rPr>
              <a:t>Education</a:t>
            </a:r>
          </a:p>
        </p:txBody>
      </p:sp>
    </p:spTree>
    <p:extLst>
      <p:ext uri="{BB962C8B-B14F-4D97-AF65-F5344CB8AC3E}">
        <p14:creationId xmlns:p14="http://schemas.microsoft.com/office/powerpoint/2010/main" val="3864680543"/>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F1A0B533-89ED-4DD4-80AE-F73E717D8746}"/>
              </a:ext>
            </a:extLst>
          </p:cNvPr>
          <p:cNvSpPr txBox="1">
            <a:spLocks/>
          </p:cNvSpPr>
          <p:nvPr/>
        </p:nvSpPr>
        <p:spPr>
          <a:xfrm>
            <a:off x="457196" y="2626170"/>
            <a:ext cx="3034145" cy="625428"/>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Median income estimates of White and Black households in Mecklenburg County </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3" name="Content Placeholder 12">
            <a:extLst>
              <a:ext uri="{FF2B5EF4-FFF2-40B4-BE49-F238E27FC236}">
                <a16:creationId xmlns:a16="http://schemas.microsoft.com/office/drawing/2014/main" id="{53136B9E-A3F1-40E7-A5A6-4C8E870AFF3D}"/>
              </a:ext>
            </a:extLst>
          </p:cNvPr>
          <p:cNvSpPr>
            <a:spLocks noGrp="1"/>
          </p:cNvSpPr>
          <p:nvPr>
            <p:ph idx="13"/>
          </p:nvPr>
        </p:nvSpPr>
        <p:spPr>
          <a:xfrm>
            <a:off x="457199" y="2396457"/>
            <a:ext cx="3165818" cy="242379"/>
          </a:xfrm>
        </p:spPr>
        <p:txBody>
          <a:bodyPr/>
          <a:lstStyle/>
          <a:p>
            <a:r>
              <a:rPr lang="en-US" dirty="0"/>
              <a:t>What is measured?</a:t>
            </a:r>
          </a:p>
          <a:p>
            <a:endParaRPr lang="en-US" dirty="0"/>
          </a:p>
          <a:p>
            <a:endParaRPr lang="en-US" dirty="0"/>
          </a:p>
          <a:p>
            <a:endParaRPr lang="en-US" dirty="0"/>
          </a:p>
          <a:p>
            <a:endParaRPr lang="en-US" dirty="0"/>
          </a:p>
          <a:p>
            <a:endParaRPr lang="en-US" dirty="0"/>
          </a:p>
          <a:p>
            <a:endParaRPr lang="en-US" dirty="0"/>
          </a:p>
        </p:txBody>
      </p:sp>
      <p:sp>
        <p:nvSpPr>
          <p:cNvPr id="7" name="Content Placeholder 12">
            <a:extLst>
              <a:ext uri="{FF2B5EF4-FFF2-40B4-BE49-F238E27FC236}">
                <a16:creationId xmlns:a16="http://schemas.microsoft.com/office/drawing/2014/main" id="{567B933A-E297-4B8F-962F-EE2DB2FCFF76}"/>
              </a:ext>
            </a:extLst>
          </p:cNvPr>
          <p:cNvSpPr txBox="1">
            <a:spLocks/>
          </p:cNvSpPr>
          <p:nvPr/>
        </p:nvSpPr>
        <p:spPr>
          <a:xfrm>
            <a:off x="457199" y="3105354"/>
            <a:ext cx="3165818" cy="186804"/>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Why is this important?</a:t>
            </a:r>
          </a:p>
          <a:p>
            <a:endParaRPr lang="en-US" dirty="0"/>
          </a:p>
          <a:p>
            <a:endParaRPr lang="en-US" dirty="0"/>
          </a:p>
          <a:p>
            <a:endParaRPr lang="en-US" dirty="0"/>
          </a:p>
          <a:p>
            <a:endParaRPr lang="en-US" dirty="0"/>
          </a:p>
          <a:p>
            <a:endParaRPr lang="en-US" dirty="0"/>
          </a:p>
        </p:txBody>
      </p:sp>
      <p:sp>
        <p:nvSpPr>
          <p:cNvPr id="10" name="Content Placeholder 1">
            <a:extLst>
              <a:ext uri="{FF2B5EF4-FFF2-40B4-BE49-F238E27FC236}">
                <a16:creationId xmlns:a16="http://schemas.microsoft.com/office/drawing/2014/main" id="{837312DE-DFB4-40CF-8D46-4403200E16C7}"/>
              </a:ext>
            </a:extLst>
          </p:cNvPr>
          <p:cNvSpPr txBox="1">
            <a:spLocks/>
          </p:cNvSpPr>
          <p:nvPr/>
        </p:nvSpPr>
        <p:spPr>
          <a:xfrm>
            <a:off x="457198" y="3402212"/>
            <a:ext cx="3034145" cy="975244"/>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100" dirty="0">
                <a:latin typeface="Gotham HTF Book"/>
              </a:rPr>
              <a:t>High school graduates have more opportunities for continued education, higher lifelong earnings, and better health outcomes, and communities with more-educated residents have greater productivity and economic growth. </a:t>
            </a:r>
            <a:endParaRPr lang="en-US" sz="1100" i="1" dirty="0">
              <a:latin typeface="Gotham HTF Book"/>
            </a:endParaRPr>
          </a:p>
          <a:p>
            <a:pPr lvl="3"/>
            <a:endParaRPr lang="en-US" dirty="0">
              <a:latin typeface="Gotham HTF Book" pitchFamily="2" charset="0"/>
            </a:endParaRPr>
          </a:p>
          <a:p>
            <a:pPr>
              <a:buNone/>
            </a:pPr>
            <a:endParaRPr lang="en-US" dirty="0">
              <a:latin typeface="Gotham HTF Book" pitchFamily="2" charset="0"/>
            </a:endParaRPr>
          </a:p>
        </p:txBody>
      </p:sp>
      <p:sp>
        <p:nvSpPr>
          <p:cNvPr id="5" name="Title 4">
            <a:extLst>
              <a:ext uri="{FF2B5EF4-FFF2-40B4-BE49-F238E27FC236}">
                <a16:creationId xmlns:a16="http://schemas.microsoft.com/office/drawing/2014/main" id="{B12F29ED-7A5D-4008-8357-627E43F95B2F}"/>
              </a:ext>
            </a:extLst>
          </p:cNvPr>
          <p:cNvSpPr>
            <a:spLocks noGrp="1"/>
          </p:cNvSpPr>
          <p:nvPr>
            <p:ph type="title"/>
          </p:nvPr>
        </p:nvSpPr>
        <p:spPr>
          <a:xfrm>
            <a:off x="457199" y="685800"/>
            <a:ext cx="3561126" cy="385832"/>
          </a:xfrm>
        </p:spPr>
        <p:txBody>
          <a:bodyPr>
            <a:noAutofit/>
          </a:bodyPr>
          <a:lstStyle/>
          <a:p>
            <a:r>
              <a:rPr lang="en-US" sz="2000" dirty="0"/>
              <a:t>High School graduation</a:t>
            </a:r>
          </a:p>
        </p:txBody>
      </p:sp>
      <p:sp>
        <p:nvSpPr>
          <p:cNvPr id="15" name="Content Placeholder 14">
            <a:extLst>
              <a:ext uri="{FF2B5EF4-FFF2-40B4-BE49-F238E27FC236}">
                <a16:creationId xmlns:a16="http://schemas.microsoft.com/office/drawing/2014/main" id="{2B1D8649-333B-4A21-AE8B-4BEC2341B801}"/>
              </a:ext>
            </a:extLst>
          </p:cNvPr>
          <p:cNvSpPr>
            <a:spLocks noGrp="1"/>
          </p:cNvSpPr>
          <p:nvPr>
            <p:ph idx="15"/>
          </p:nvPr>
        </p:nvSpPr>
        <p:spPr>
          <a:xfrm>
            <a:off x="4144159" y="6092181"/>
            <a:ext cx="4542640" cy="527538"/>
          </a:xfrm>
        </p:spPr>
        <p:txBody>
          <a:bodyPr/>
          <a:lstStyle/>
          <a:p>
            <a:r>
              <a:rPr lang="en-US" sz="900" dirty="0"/>
              <a:t>Data Source(s): Charlotte-Mecklenburg Schools</a:t>
            </a:r>
          </a:p>
        </p:txBody>
      </p:sp>
      <p:graphicFrame>
        <p:nvGraphicFramePr>
          <p:cNvPr id="17" name="Table 16">
            <a:extLst>
              <a:ext uri="{FF2B5EF4-FFF2-40B4-BE49-F238E27FC236}">
                <a16:creationId xmlns:a16="http://schemas.microsoft.com/office/drawing/2014/main" id="{EB64F927-B9B0-4274-A475-AF6023854AFA}"/>
              </a:ext>
            </a:extLst>
          </p:cNvPr>
          <p:cNvGraphicFramePr>
            <a:graphicFrameLocks noGrp="1"/>
          </p:cNvGraphicFramePr>
          <p:nvPr>
            <p:extLst>
              <p:ext uri="{D42A27DB-BD31-4B8C-83A1-F6EECF244321}">
                <p14:modId xmlns:p14="http://schemas.microsoft.com/office/powerpoint/2010/main" val="3081578607"/>
              </p:ext>
            </p:extLst>
          </p:nvPr>
        </p:nvGraphicFramePr>
        <p:xfrm>
          <a:off x="457199" y="1181686"/>
          <a:ext cx="3034145" cy="1173480"/>
        </p:xfrm>
        <a:graphic>
          <a:graphicData uri="http://schemas.openxmlformats.org/drawingml/2006/table">
            <a:tbl>
              <a:tblPr>
                <a:tableStyleId>{5C22544A-7EE6-4342-B048-85BDC9FD1C3A}</a:tableStyleId>
              </a:tblPr>
              <a:tblGrid>
                <a:gridCol w="3034145">
                  <a:extLst>
                    <a:ext uri="{9D8B030D-6E8A-4147-A177-3AD203B41FA5}">
                      <a16:colId xmlns:a16="http://schemas.microsoft.com/office/drawing/2014/main" val="20000"/>
                    </a:ext>
                  </a:extLst>
                </a:gridCol>
              </a:tblGrid>
              <a:tr h="718366">
                <a:tc>
                  <a:txBody>
                    <a:bodyPr/>
                    <a:lstStyle/>
                    <a:p>
                      <a:r>
                        <a:rPr lang="en-US" sz="1300" i="1" dirty="0">
                          <a:solidFill>
                            <a:schemeClr val="tx2"/>
                          </a:solidFill>
                          <a:latin typeface="Gotham HTF Bold"/>
                        </a:rPr>
                        <a:t>Equity Score : 78   PWA-to-MCA Ratio: 78</a:t>
                      </a:r>
                    </a:p>
                    <a:p>
                      <a:endParaRPr lang="en-US" sz="1300" i="1" dirty="0">
                        <a:solidFill>
                          <a:schemeClr val="accent1"/>
                        </a:solidFill>
                        <a:latin typeface="Gotham HTF Bold"/>
                      </a:endParaRPr>
                    </a:p>
                    <a:p>
                      <a:r>
                        <a:rPr lang="en-US" sz="1300" i="1" dirty="0">
                          <a:solidFill>
                            <a:schemeClr val="accent1"/>
                          </a:solidFill>
                          <a:latin typeface="Gotham HTF Bold"/>
                        </a:rPr>
                        <a:t>Minority neighborhoods see, on average, a 12% lower high school graduation rate compared to PWA</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8" name="Content Placeholder 12">
            <a:extLst>
              <a:ext uri="{FF2B5EF4-FFF2-40B4-BE49-F238E27FC236}">
                <a16:creationId xmlns:a16="http://schemas.microsoft.com/office/drawing/2014/main" id="{C5B8B16E-7BBF-4E43-9B59-FE20B91DF094}"/>
              </a:ext>
            </a:extLst>
          </p:cNvPr>
          <p:cNvSpPr txBox="1">
            <a:spLocks/>
          </p:cNvSpPr>
          <p:nvPr/>
        </p:nvSpPr>
        <p:spPr>
          <a:xfrm>
            <a:off x="457200" y="4418016"/>
            <a:ext cx="3165818" cy="242379"/>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Findings</a:t>
            </a:r>
          </a:p>
          <a:p>
            <a:endParaRPr lang="en-US" dirty="0"/>
          </a:p>
          <a:p>
            <a:endParaRPr lang="en-US" dirty="0"/>
          </a:p>
          <a:p>
            <a:endParaRPr lang="en-US" dirty="0"/>
          </a:p>
          <a:p>
            <a:endParaRPr lang="en-US" dirty="0"/>
          </a:p>
          <a:p>
            <a:endParaRPr lang="en-US" dirty="0"/>
          </a:p>
        </p:txBody>
      </p:sp>
      <p:sp>
        <p:nvSpPr>
          <p:cNvPr id="11" name="Content Placeholder 1">
            <a:extLst>
              <a:ext uri="{FF2B5EF4-FFF2-40B4-BE49-F238E27FC236}">
                <a16:creationId xmlns:a16="http://schemas.microsoft.com/office/drawing/2014/main" id="{19E6AEA0-48CE-418B-BB0B-C06355F6FB44}"/>
              </a:ext>
            </a:extLst>
          </p:cNvPr>
          <p:cNvSpPr txBox="1">
            <a:spLocks/>
          </p:cNvSpPr>
          <p:nvPr/>
        </p:nvSpPr>
        <p:spPr>
          <a:xfrm>
            <a:off x="457197" y="4700955"/>
            <a:ext cx="3034145" cy="1326766"/>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100" dirty="0">
                <a:latin typeface="Gotham HTF Book" pitchFamily="2" charset="0"/>
              </a:rPr>
              <a:t>96.5% of high school students graduated in predominantly white neighborhoods in 2017 compared to 84.6% in minority concentrated neighborhoods. The disparity, as seen from the equity score, has been seeing a marginal improvement since 2014 </a:t>
            </a:r>
          </a:p>
          <a:p>
            <a:pPr lvl="3"/>
            <a:endParaRPr lang="en-US" dirty="0">
              <a:latin typeface="Gotham HTF Book" pitchFamily="2" charset="0"/>
            </a:endParaRPr>
          </a:p>
          <a:p>
            <a:endParaRPr lang="en-US" dirty="0">
              <a:latin typeface="Gotham HTF Book" pitchFamily="2" charset="0"/>
            </a:endParaRPr>
          </a:p>
        </p:txBody>
      </p:sp>
      <p:sp>
        <p:nvSpPr>
          <p:cNvPr id="16" name="Content Placeholder 14">
            <a:extLst>
              <a:ext uri="{FF2B5EF4-FFF2-40B4-BE49-F238E27FC236}">
                <a16:creationId xmlns:a16="http://schemas.microsoft.com/office/drawing/2014/main" id="{F18A7970-3D49-412E-A7A2-E287B9C4F658}"/>
              </a:ext>
            </a:extLst>
          </p:cNvPr>
          <p:cNvSpPr txBox="1">
            <a:spLocks/>
          </p:cNvSpPr>
          <p:nvPr/>
        </p:nvSpPr>
        <p:spPr>
          <a:xfrm>
            <a:off x="6887357" y="238281"/>
            <a:ext cx="1799442" cy="19326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lgn="r"/>
            <a:r>
              <a:rPr lang="en-US" sz="900" dirty="0"/>
              <a:t>Indicator #2</a:t>
            </a:r>
          </a:p>
        </p:txBody>
      </p:sp>
      <p:graphicFrame>
        <p:nvGraphicFramePr>
          <p:cNvPr id="18" name="Content Placeholder 17">
            <a:extLst>
              <a:ext uri="{FF2B5EF4-FFF2-40B4-BE49-F238E27FC236}">
                <a16:creationId xmlns:a16="http://schemas.microsoft.com/office/drawing/2014/main" id="{F1ACA2D0-AF72-4EEF-9356-9DE03770D3BE}"/>
              </a:ext>
            </a:extLst>
          </p:cNvPr>
          <p:cNvGraphicFramePr>
            <a:graphicFrameLocks noGrp="1"/>
          </p:cNvGraphicFramePr>
          <p:nvPr>
            <p:ph idx="1"/>
            <p:extLst>
              <p:ext uri="{D42A27DB-BD31-4B8C-83A1-F6EECF244321}">
                <p14:modId xmlns:p14="http://schemas.microsoft.com/office/powerpoint/2010/main" val="4147093767"/>
              </p:ext>
            </p:extLst>
          </p:nvPr>
        </p:nvGraphicFramePr>
        <p:xfrm>
          <a:off x="3898232" y="1181686"/>
          <a:ext cx="4788567" cy="2524040"/>
        </p:xfrm>
        <a:graphic>
          <a:graphicData uri="http://schemas.openxmlformats.org/drawingml/2006/chart">
            <c:chart xmlns:c="http://schemas.openxmlformats.org/drawingml/2006/chart" xmlns:r="http://schemas.openxmlformats.org/officeDocument/2006/relationships" r:id="rId2"/>
          </a:graphicData>
        </a:graphic>
      </p:graphicFrame>
      <p:pic>
        <p:nvPicPr>
          <p:cNvPr id="19" name="Picture 18">
            <a:extLst>
              <a:ext uri="{FF2B5EF4-FFF2-40B4-BE49-F238E27FC236}">
                <a16:creationId xmlns:a16="http://schemas.microsoft.com/office/drawing/2014/main" id="{E117BED0-FAF3-4994-947B-853796C893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0195" y="5228948"/>
            <a:ext cx="696604" cy="873976"/>
          </a:xfrm>
          <a:prstGeom prst="rect">
            <a:avLst/>
          </a:prstGeom>
        </p:spPr>
      </p:pic>
    </p:spTree>
    <p:extLst>
      <p:ext uri="{BB962C8B-B14F-4D97-AF65-F5344CB8AC3E}">
        <p14:creationId xmlns:p14="http://schemas.microsoft.com/office/powerpoint/2010/main" val="359957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F1A0B533-89ED-4DD4-80AE-F73E717D8746}"/>
              </a:ext>
            </a:extLst>
          </p:cNvPr>
          <p:cNvSpPr txBox="1">
            <a:spLocks/>
          </p:cNvSpPr>
          <p:nvPr/>
        </p:nvSpPr>
        <p:spPr>
          <a:xfrm>
            <a:off x="457200" y="2517647"/>
            <a:ext cx="3034145" cy="625428"/>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100" dirty="0">
                <a:latin typeface="Gotham HTF Book" pitchFamily="2" charset="0"/>
              </a:rPr>
              <a:t>Percentages of Black and White adults aged 25-64 with a bachelor's degree or higher </a:t>
            </a:r>
          </a:p>
          <a:p>
            <a:pPr lvl="3"/>
            <a:endParaRPr lang="en-US" dirty="0">
              <a:latin typeface="Gotham HTF Book" pitchFamily="2" charset="0"/>
            </a:endParaRPr>
          </a:p>
          <a:p>
            <a:endParaRPr lang="en-US" dirty="0">
              <a:latin typeface="Gotham HTF Book" pitchFamily="2" charset="0"/>
            </a:endParaRPr>
          </a:p>
        </p:txBody>
      </p:sp>
      <p:sp>
        <p:nvSpPr>
          <p:cNvPr id="13" name="Content Placeholder 12">
            <a:extLst>
              <a:ext uri="{FF2B5EF4-FFF2-40B4-BE49-F238E27FC236}">
                <a16:creationId xmlns:a16="http://schemas.microsoft.com/office/drawing/2014/main" id="{53136B9E-A3F1-40E7-A5A6-4C8E870AFF3D}"/>
              </a:ext>
            </a:extLst>
          </p:cNvPr>
          <p:cNvSpPr>
            <a:spLocks noGrp="1"/>
          </p:cNvSpPr>
          <p:nvPr>
            <p:ph idx="13"/>
          </p:nvPr>
        </p:nvSpPr>
        <p:spPr>
          <a:xfrm>
            <a:off x="457199" y="2291096"/>
            <a:ext cx="3165818" cy="242379"/>
          </a:xfrm>
        </p:spPr>
        <p:txBody>
          <a:bodyPr/>
          <a:lstStyle/>
          <a:p>
            <a:r>
              <a:rPr lang="en-US" dirty="0"/>
              <a:t>What is measured?</a:t>
            </a:r>
          </a:p>
          <a:p>
            <a:endParaRPr lang="en-US" dirty="0"/>
          </a:p>
          <a:p>
            <a:endParaRPr lang="en-US" dirty="0"/>
          </a:p>
          <a:p>
            <a:endParaRPr lang="en-US" dirty="0"/>
          </a:p>
          <a:p>
            <a:endParaRPr lang="en-US" dirty="0"/>
          </a:p>
          <a:p>
            <a:endParaRPr lang="en-US" dirty="0"/>
          </a:p>
          <a:p>
            <a:endParaRPr lang="en-US" dirty="0"/>
          </a:p>
        </p:txBody>
      </p:sp>
      <p:sp>
        <p:nvSpPr>
          <p:cNvPr id="7" name="Content Placeholder 12">
            <a:extLst>
              <a:ext uri="{FF2B5EF4-FFF2-40B4-BE49-F238E27FC236}">
                <a16:creationId xmlns:a16="http://schemas.microsoft.com/office/drawing/2014/main" id="{567B933A-E297-4B8F-962F-EE2DB2FCFF76}"/>
              </a:ext>
            </a:extLst>
          </p:cNvPr>
          <p:cNvSpPr txBox="1">
            <a:spLocks/>
          </p:cNvSpPr>
          <p:nvPr/>
        </p:nvSpPr>
        <p:spPr>
          <a:xfrm>
            <a:off x="457199" y="3105354"/>
            <a:ext cx="3165818" cy="186804"/>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Why is this important?</a:t>
            </a:r>
          </a:p>
          <a:p>
            <a:endParaRPr lang="en-US" dirty="0"/>
          </a:p>
          <a:p>
            <a:endParaRPr lang="en-US" dirty="0"/>
          </a:p>
          <a:p>
            <a:endParaRPr lang="en-US" dirty="0"/>
          </a:p>
          <a:p>
            <a:endParaRPr lang="en-US" dirty="0"/>
          </a:p>
          <a:p>
            <a:endParaRPr lang="en-US" dirty="0"/>
          </a:p>
        </p:txBody>
      </p:sp>
      <p:sp>
        <p:nvSpPr>
          <p:cNvPr id="10" name="Content Placeholder 1">
            <a:extLst>
              <a:ext uri="{FF2B5EF4-FFF2-40B4-BE49-F238E27FC236}">
                <a16:creationId xmlns:a16="http://schemas.microsoft.com/office/drawing/2014/main" id="{837312DE-DFB4-40CF-8D46-4403200E16C7}"/>
              </a:ext>
            </a:extLst>
          </p:cNvPr>
          <p:cNvSpPr txBox="1">
            <a:spLocks/>
          </p:cNvSpPr>
          <p:nvPr/>
        </p:nvSpPr>
        <p:spPr>
          <a:xfrm>
            <a:off x="457198" y="3402212"/>
            <a:ext cx="3034145" cy="754435"/>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endParaRPr lang="en-US" i="1" dirty="0">
              <a:latin typeface="Gotham HTF Book" pitchFamily="2" charset="0"/>
            </a:endParaRPr>
          </a:p>
          <a:p>
            <a:pPr lvl="3"/>
            <a:endParaRPr lang="en-US" dirty="0">
              <a:latin typeface="Gotham HTF Book" pitchFamily="2" charset="0"/>
            </a:endParaRPr>
          </a:p>
          <a:p>
            <a:pPr>
              <a:buNone/>
            </a:pPr>
            <a:endParaRPr lang="en-US" dirty="0">
              <a:latin typeface="Gotham HTF Book" pitchFamily="2" charset="0"/>
            </a:endParaRPr>
          </a:p>
        </p:txBody>
      </p:sp>
      <p:sp>
        <p:nvSpPr>
          <p:cNvPr id="5" name="Title 4">
            <a:extLst>
              <a:ext uri="{FF2B5EF4-FFF2-40B4-BE49-F238E27FC236}">
                <a16:creationId xmlns:a16="http://schemas.microsoft.com/office/drawing/2014/main" id="{B12F29ED-7A5D-4008-8357-627E43F95B2F}"/>
              </a:ext>
            </a:extLst>
          </p:cNvPr>
          <p:cNvSpPr>
            <a:spLocks noGrp="1"/>
          </p:cNvSpPr>
          <p:nvPr>
            <p:ph type="title"/>
          </p:nvPr>
        </p:nvSpPr>
        <p:spPr>
          <a:xfrm>
            <a:off x="457199" y="685800"/>
            <a:ext cx="3561126" cy="385832"/>
          </a:xfrm>
        </p:spPr>
        <p:txBody>
          <a:bodyPr>
            <a:noAutofit/>
          </a:bodyPr>
          <a:lstStyle/>
          <a:p>
            <a:r>
              <a:rPr lang="en-US" sz="2000" dirty="0"/>
              <a:t>Educational Attainment</a:t>
            </a:r>
          </a:p>
        </p:txBody>
      </p:sp>
      <p:sp>
        <p:nvSpPr>
          <p:cNvPr id="15" name="Content Placeholder 14">
            <a:extLst>
              <a:ext uri="{FF2B5EF4-FFF2-40B4-BE49-F238E27FC236}">
                <a16:creationId xmlns:a16="http://schemas.microsoft.com/office/drawing/2014/main" id="{2B1D8649-333B-4A21-AE8B-4BEC2341B801}"/>
              </a:ext>
            </a:extLst>
          </p:cNvPr>
          <p:cNvSpPr>
            <a:spLocks noGrp="1"/>
          </p:cNvSpPr>
          <p:nvPr>
            <p:ph idx="15"/>
          </p:nvPr>
        </p:nvSpPr>
        <p:spPr>
          <a:xfrm>
            <a:off x="4144160" y="6326201"/>
            <a:ext cx="4542640" cy="527538"/>
          </a:xfrm>
        </p:spPr>
        <p:txBody>
          <a:bodyPr/>
          <a:lstStyle/>
          <a:p>
            <a:r>
              <a:rPr lang="en-US" sz="900" dirty="0"/>
              <a:t>Data Source(s): American Community Survey Public Use Microsample 1-year Estimates</a:t>
            </a:r>
          </a:p>
        </p:txBody>
      </p:sp>
      <p:graphicFrame>
        <p:nvGraphicFramePr>
          <p:cNvPr id="17" name="Table 16">
            <a:extLst>
              <a:ext uri="{FF2B5EF4-FFF2-40B4-BE49-F238E27FC236}">
                <a16:creationId xmlns:a16="http://schemas.microsoft.com/office/drawing/2014/main" id="{EB64F927-B9B0-4274-A475-AF6023854AFA}"/>
              </a:ext>
            </a:extLst>
          </p:cNvPr>
          <p:cNvGraphicFramePr>
            <a:graphicFrameLocks noGrp="1"/>
          </p:cNvGraphicFramePr>
          <p:nvPr>
            <p:extLst>
              <p:ext uri="{D42A27DB-BD31-4B8C-83A1-F6EECF244321}">
                <p14:modId xmlns:p14="http://schemas.microsoft.com/office/powerpoint/2010/main" val="3563081504"/>
              </p:ext>
            </p:extLst>
          </p:nvPr>
        </p:nvGraphicFramePr>
        <p:xfrm>
          <a:off x="457199" y="1181686"/>
          <a:ext cx="3034145" cy="975360"/>
        </p:xfrm>
        <a:graphic>
          <a:graphicData uri="http://schemas.openxmlformats.org/drawingml/2006/table">
            <a:tbl>
              <a:tblPr>
                <a:tableStyleId>{5C22544A-7EE6-4342-B048-85BDC9FD1C3A}</a:tableStyleId>
              </a:tblPr>
              <a:tblGrid>
                <a:gridCol w="3034145">
                  <a:extLst>
                    <a:ext uri="{9D8B030D-6E8A-4147-A177-3AD203B41FA5}">
                      <a16:colId xmlns:a16="http://schemas.microsoft.com/office/drawing/2014/main" val="20000"/>
                    </a:ext>
                  </a:extLst>
                </a:gridCol>
              </a:tblGrid>
              <a:tr h="718366">
                <a:tc>
                  <a:txBody>
                    <a:bodyPr/>
                    <a:lstStyle/>
                    <a:p>
                      <a:r>
                        <a:rPr lang="en-US" sz="1300" i="1" dirty="0">
                          <a:solidFill>
                            <a:schemeClr val="tx2"/>
                          </a:solidFill>
                          <a:latin typeface="Gotham HTF Bold"/>
                        </a:rPr>
                        <a:t>Equity Score : 50    White-to-Black Ratio: 1.75</a:t>
                      </a:r>
                    </a:p>
                    <a:p>
                      <a:endParaRPr lang="en-US" sz="1300" i="1" dirty="0">
                        <a:solidFill>
                          <a:schemeClr val="accent1"/>
                        </a:solidFill>
                        <a:latin typeface="Gotham HTF Bold"/>
                      </a:endParaRPr>
                    </a:p>
                    <a:p>
                      <a:r>
                        <a:rPr lang="en-US" sz="1300" i="1" dirty="0">
                          <a:solidFill>
                            <a:schemeClr val="accent1"/>
                          </a:solidFill>
                          <a:latin typeface="Gotham HTF Bold"/>
                        </a:rPr>
                        <a:t>Significantly lower percentage of Black adults have a bachelor’s degree (or higher). </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8" name="Content Placeholder 12">
            <a:extLst>
              <a:ext uri="{FF2B5EF4-FFF2-40B4-BE49-F238E27FC236}">
                <a16:creationId xmlns:a16="http://schemas.microsoft.com/office/drawing/2014/main" id="{C5B8B16E-7BBF-4E43-9B59-FE20B91DF094}"/>
              </a:ext>
            </a:extLst>
          </p:cNvPr>
          <p:cNvSpPr txBox="1">
            <a:spLocks/>
          </p:cNvSpPr>
          <p:nvPr/>
        </p:nvSpPr>
        <p:spPr>
          <a:xfrm>
            <a:off x="457200" y="4359908"/>
            <a:ext cx="3165818" cy="242379"/>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Findings</a:t>
            </a:r>
          </a:p>
          <a:p>
            <a:endParaRPr lang="en-US" dirty="0"/>
          </a:p>
          <a:p>
            <a:endParaRPr lang="en-US" dirty="0"/>
          </a:p>
          <a:p>
            <a:endParaRPr lang="en-US" dirty="0"/>
          </a:p>
          <a:p>
            <a:endParaRPr lang="en-US" dirty="0"/>
          </a:p>
          <a:p>
            <a:endParaRPr lang="en-US" dirty="0"/>
          </a:p>
        </p:txBody>
      </p:sp>
      <p:sp>
        <p:nvSpPr>
          <p:cNvPr id="11" name="Content Placeholder 1">
            <a:extLst>
              <a:ext uri="{FF2B5EF4-FFF2-40B4-BE49-F238E27FC236}">
                <a16:creationId xmlns:a16="http://schemas.microsoft.com/office/drawing/2014/main" id="{19E6AEA0-48CE-418B-BB0B-C06355F6FB44}"/>
              </a:ext>
            </a:extLst>
          </p:cNvPr>
          <p:cNvSpPr txBox="1">
            <a:spLocks/>
          </p:cNvSpPr>
          <p:nvPr/>
        </p:nvSpPr>
        <p:spPr>
          <a:xfrm>
            <a:off x="457197" y="4700954"/>
            <a:ext cx="3034145" cy="1471245"/>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59.76% of White adults had a Bachelor’s degree of higher compared to 34.09% of Black adults in 2019. The disparity while significant continues to be stable since 2016 as indicated by similar equity scores. </a:t>
            </a:r>
            <a:r>
              <a:rPr lang="en-US" sz="1050" dirty="0" err="1">
                <a:latin typeface="Gotham HTF Book" pitchFamily="2" charset="0"/>
              </a:rPr>
              <a:t>However,in</a:t>
            </a:r>
            <a:r>
              <a:rPr lang="en-US" sz="1050" dirty="0">
                <a:latin typeface="Gotham HTF Book" pitchFamily="2" charset="0"/>
              </a:rPr>
              <a:t> 2019 both racial groups have larger proportion of adults with this level of education compared to 2016 indicating that the improvement has been largely balanced.</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4" name="Content Placeholder 1">
            <a:extLst>
              <a:ext uri="{FF2B5EF4-FFF2-40B4-BE49-F238E27FC236}">
                <a16:creationId xmlns:a16="http://schemas.microsoft.com/office/drawing/2014/main" id="{A022D1D8-562D-4FB2-855B-EBF52C6B128B}"/>
              </a:ext>
            </a:extLst>
          </p:cNvPr>
          <p:cNvSpPr txBox="1">
            <a:spLocks/>
          </p:cNvSpPr>
          <p:nvPr/>
        </p:nvSpPr>
        <p:spPr>
          <a:xfrm>
            <a:off x="4144160" y="4660244"/>
            <a:ext cx="4542639" cy="144268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6" name="Content Placeholder 14">
            <a:extLst>
              <a:ext uri="{FF2B5EF4-FFF2-40B4-BE49-F238E27FC236}">
                <a16:creationId xmlns:a16="http://schemas.microsoft.com/office/drawing/2014/main" id="{F18A7970-3D49-412E-A7A2-E287B9C4F658}"/>
              </a:ext>
            </a:extLst>
          </p:cNvPr>
          <p:cNvSpPr txBox="1">
            <a:spLocks/>
          </p:cNvSpPr>
          <p:nvPr/>
        </p:nvSpPr>
        <p:spPr>
          <a:xfrm>
            <a:off x="6887357" y="238281"/>
            <a:ext cx="1799442" cy="19326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lgn="r"/>
            <a:r>
              <a:rPr lang="en-US" sz="900" dirty="0"/>
              <a:t>Indicator #2</a:t>
            </a:r>
          </a:p>
        </p:txBody>
      </p:sp>
      <p:graphicFrame>
        <p:nvGraphicFramePr>
          <p:cNvPr id="18" name="Content Placeholder 17">
            <a:extLst>
              <a:ext uri="{FF2B5EF4-FFF2-40B4-BE49-F238E27FC236}">
                <a16:creationId xmlns:a16="http://schemas.microsoft.com/office/drawing/2014/main" id="{DC4609C9-DFD5-4044-AA40-2303EFDB0CC1}"/>
              </a:ext>
            </a:extLst>
          </p:cNvPr>
          <p:cNvGraphicFramePr>
            <a:graphicFrameLocks noGrp="1"/>
          </p:cNvGraphicFramePr>
          <p:nvPr>
            <p:ph idx="1"/>
            <p:extLst>
              <p:ext uri="{D42A27DB-BD31-4B8C-83A1-F6EECF244321}">
                <p14:modId xmlns:p14="http://schemas.microsoft.com/office/powerpoint/2010/main" val="25211550"/>
              </p:ext>
            </p:extLst>
          </p:nvPr>
        </p:nvGraphicFramePr>
        <p:xfrm>
          <a:off x="4018324" y="1181686"/>
          <a:ext cx="4668475" cy="25120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Content Placeholder 17">
            <a:extLst>
              <a:ext uri="{FF2B5EF4-FFF2-40B4-BE49-F238E27FC236}">
                <a16:creationId xmlns:a16="http://schemas.microsoft.com/office/drawing/2014/main" id="{AAF7D7F9-50B0-4985-BAD3-F9B590A88F40}"/>
              </a:ext>
            </a:extLst>
          </p:cNvPr>
          <p:cNvGraphicFramePr>
            <a:graphicFrameLocks/>
          </p:cNvGraphicFramePr>
          <p:nvPr>
            <p:extLst>
              <p:ext uri="{D42A27DB-BD31-4B8C-83A1-F6EECF244321}">
                <p14:modId xmlns:p14="http://schemas.microsoft.com/office/powerpoint/2010/main" val="1972897967"/>
              </p:ext>
            </p:extLst>
          </p:nvPr>
        </p:nvGraphicFramePr>
        <p:xfrm>
          <a:off x="4263699" y="3803749"/>
          <a:ext cx="4177723" cy="23984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01812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518241" y="2688887"/>
            <a:ext cx="7795580" cy="789447"/>
          </a:xfrm>
        </p:spPr>
        <p:txBody>
          <a:bodyPr/>
          <a:lstStyle/>
          <a:p>
            <a:r>
              <a:rPr lang="en-US" sz="5400" dirty="0">
                <a:solidFill>
                  <a:schemeClr val="bg2"/>
                </a:solidFill>
                <a:latin typeface="Gotham HTF Bold" pitchFamily="2" charset="0"/>
              </a:rPr>
              <a:t>Civic Engagement</a:t>
            </a:r>
          </a:p>
        </p:txBody>
      </p:sp>
    </p:spTree>
    <p:extLst>
      <p:ext uri="{BB962C8B-B14F-4D97-AF65-F5344CB8AC3E}">
        <p14:creationId xmlns:p14="http://schemas.microsoft.com/office/powerpoint/2010/main" val="649693308"/>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F1A0B533-89ED-4DD4-80AE-F73E717D8746}"/>
              </a:ext>
            </a:extLst>
          </p:cNvPr>
          <p:cNvSpPr txBox="1">
            <a:spLocks/>
          </p:cNvSpPr>
          <p:nvPr/>
        </p:nvSpPr>
        <p:spPr>
          <a:xfrm>
            <a:off x="457200" y="2517647"/>
            <a:ext cx="3034145" cy="625428"/>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i="0" dirty="0">
                <a:solidFill>
                  <a:schemeClr val="tx2"/>
                </a:solidFill>
                <a:latin typeface="Gotham HTF Book"/>
              </a:rPr>
              <a:t>Percentage of registered voters that voted in the general election</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3" name="Content Placeholder 12">
            <a:extLst>
              <a:ext uri="{FF2B5EF4-FFF2-40B4-BE49-F238E27FC236}">
                <a16:creationId xmlns:a16="http://schemas.microsoft.com/office/drawing/2014/main" id="{53136B9E-A3F1-40E7-A5A6-4C8E870AFF3D}"/>
              </a:ext>
            </a:extLst>
          </p:cNvPr>
          <p:cNvSpPr>
            <a:spLocks noGrp="1"/>
          </p:cNvSpPr>
          <p:nvPr>
            <p:ph idx="13"/>
          </p:nvPr>
        </p:nvSpPr>
        <p:spPr>
          <a:xfrm>
            <a:off x="457199" y="2291096"/>
            <a:ext cx="3165818" cy="242379"/>
          </a:xfrm>
        </p:spPr>
        <p:txBody>
          <a:bodyPr/>
          <a:lstStyle/>
          <a:p>
            <a:r>
              <a:rPr lang="en-US" dirty="0"/>
              <a:t>What is measured?</a:t>
            </a:r>
          </a:p>
          <a:p>
            <a:endParaRPr lang="en-US" dirty="0"/>
          </a:p>
          <a:p>
            <a:endParaRPr lang="en-US" dirty="0"/>
          </a:p>
          <a:p>
            <a:endParaRPr lang="en-US" dirty="0"/>
          </a:p>
          <a:p>
            <a:endParaRPr lang="en-US" dirty="0"/>
          </a:p>
          <a:p>
            <a:endParaRPr lang="en-US" dirty="0"/>
          </a:p>
          <a:p>
            <a:endParaRPr lang="en-US" dirty="0"/>
          </a:p>
        </p:txBody>
      </p:sp>
      <p:sp>
        <p:nvSpPr>
          <p:cNvPr id="7" name="Content Placeholder 12">
            <a:extLst>
              <a:ext uri="{FF2B5EF4-FFF2-40B4-BE49-F238E27FC236}">
                <a16:creationId xmlns:a16="http://schemas.microsoft.com/office/drawing/2014/main" id="{567B933A-E297-4B8F-962F-EE2DB2FCFF76}"/>
              </a:ext>
            </a:extLst>
          </p:cNvPr>
          <p:cNvSpPr txBox="1">
            <a:spLocks/>
          </p:cNvSpPr>
          <p:nvPr/>
        </p:nvSpPr>
        <p:spPr>
          <a:xfrm>
            <a:off x="457199" y="3105354"/>
            <a:ext cx="3165818" cy="186804"/>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Why is this important?</a:t>
            </a:r>
          </a:p>
          <a:p>
            <a:endParaRPr lang="en-US" dirty="0"/>
          </a:p>
          <a:p>
            <a:endParaRPr lang="en-US" dirty="0"/>
          </a:p>
          <a:p>
            <a:endParaRPr lang="en-US" dirty="0"/>
          </a:p>
          <a:p>
            <a:endParaRPr lang="en-US" dirty="0"/>
          </a:p>
          <a:p>
            <a:endParaRPr lang="en-US" dirty="0"/>
          </a:p>
        </p:txBody>
      </p:sp>
      <p:sp>
        <p:nvSpPr>
          <p:cNvPr id="10" name="Content Placeholder 1">
            <a:extLst>
              <a:ext uri="{FF2B5EF4-FFF2-40B4-BE49-F238E27FC236}">
                <a16:creationId xmlns:a16="http://schemas.microsoft.com/office/drawing/2014/main" id="{837312DE-DFB4-40CF-8D46-4403200E16C7}"/>
              </a:ext>
            </a:extLst>
          </p:cNvPr>
          <p:cNvSpPr txBox="1">
            <a:spLocks/>
          </p:cNvSpPr>
          <p:nvPr/>
        </p:nvSpPr>
        <p:spPr>
          <a:xfrm>
            <a:off x="457198" y="3402212"/>
            <a:ext cx="3034145" cy="754435"/>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Voter participation represents political voice and a key contributor to reforms and political action. </a:t>
            </a:r>
          </a:p>
          <a:p>
            <a:pPr lvl="3"/>
            <a:endParaRPr lang="en-US" i="1" dirty="0">
              <a:latin typeface="Gotham HTF Book" pitchFamily="2" charset="0"/>
            </a:endParaRPr>
          </a:p>
          <a:p>
            <a:pPr lvl="3"/>
            <a:endParaRPr lang="en-US" dirty="0">
              <a:latin typeface="Gotham HTF Book" pitchFamily="2" charset="0"/>
            </a:endParaRPr>
          </a:p>
          <a:p>
            <a:pPr>
              <a:buNone/>
            </a:pPr>
            <a:endParaRPr lang="en-US" dirty="0">
              <a:latin typeface="Gotham HTF Book" pitchFamily="2" charset="0"/>
            </a:endParaRPr>
          </a:p>
        </p:txBody>
      </p:sp>
      <p:sp>
        <p:nvSpPr>
          <p:cNvPr id="5" name="Title 4">
            <a:extLst>
              <a:ext uri="{FF2B5EF4-FFF2-40B4-BE49-F238E27FC236}">
                <a16:creationId xmlns:a16="http://schemas.microsoft.com/office/drawing/2014/main" id="{B12F29ED-7A5D-4008-8357-627E43F95B2F}"/>
              </a:ext>
            </a:extLst>
          </p:cNvPr>
          <p:cNvSpPr>
            <a:spLocks noGrp="1"/>
          </p:cNvSpPr>
          <p:nvPr>
            <p:ph type="title"/>
          </p:nvPr>
        </p:nvSpPr>
        <p:spPr>
          <a:xfrm>
            <a:off x="457199" y="685800"/>
            <a:ext cx="3561126" cy="385832"/>
          </a:xfrm>
        </p:spPr>
        <p:txBody>
          <a:bodyPr>
            <a:noAutofit/>
          </a:bodyPr>
          <a:lstStyle/>
          <a:p>
            <a:r>
              <a:rPr lang="en-US" sz="2000" dirty="0"/>
              <a:t>Voter Participation (Spatial)</a:t>
            </a:r>
          </a:p>
        </p:txBody>
      </p:sp>
      <p:sp>
        <p:nvSpPr>
          <p:cNvPr id="15" name="Content Placeholder 14">
            <a:extLst>
              <a:ext uri="{FF2B5EF4-FFF2-40B4-BE49-F238E27FC236}">
                <a16:creationId xmlns:a16="http://schemas.microsoft.com/office/drawing/2014/main" id="{2B1D8649-333B-4A21-AE8B-4BEC2341B801}"/>
              </a:ext>
            </a:extLst>
          </p:cNvPr>
          <p:cNvSpPr>
            <a:spLocks noGrp="1"/>
          </p:cNvSpPr>
          <p:nvPr>
            <p:ph idx="15"/>
          </p:nvPr>
        </p:nvSpPr>
        <p:spPr>
          <a:xfrm>
            <a:off x="4144159" y="6092181"/>
            <a:ext cx="4542640" cy="527538"/>
          </a:xfrm>
        </p:spPr>
        <p:txBody>
          <a:bodyPr/>
          <a:lstStyle/>
          <a:p>
            <a:r>
              <a:rPr lang="en-US" sz="900" dirty="0"/>
              <a:t>Data Source(s): American Community Survey Public Use Microsample 1-year Estimates</a:t>
            </a:r>
          </a:p>
        </p:txBody>
      </p:sp>
      <p:graphicFrame>
        <p:nvGraphicFramePr>
          <p:cNvPr id="17" name="Table 16">
            <a:extLst>
              <a:ext uri="{FF2B5EF4-FFF2-40B4-BE49-F238E27FC236}">
                <a16:creationId xmlns:a16="http://schemas.microsoft.com/office/drawing/2014/main" id="{EB64F927-B9B0-4274-A475-AF6023854AFA}"/>
              </a:ext>
            </a:extLst>
          </p:cNvPr>
          <p:cNvGraphicFramePr>
            <a:graphicFrameLocks noGrp="1"/>
          </p:cNvGraphicFramePr>
          <p:nvPr>
            <p:extLst>
              <p:ext uri="{D42A27DB-BD31-4B8C-83A1-F6EECF244321}">
                <p14:modId xmlns:p14="http://schemas.microsoft.com/office/powerpoint/2010/main" val="2098852108"/>
              </p:ext>
            </p:extLst>
          </p:nvPr>
        </p:nvGraphicFramePr>
        <p:xfrm>
          <a:off x="457199" y="1181686"/>
          <a:ext cx="3034145" cy="975360"/>
        </p:xfrm>
        <a:graphic>
          <a:graphicData uri="http://schemas.openxmlformats.org/drawingml/2006/table">
            <a:tbl>
              <a:tblPr>
                <a:tableStyleId>{5C22544A-7EE6-4342-B048-85BDC9FD1C3A}</a:tableStyleId>
              </a:tblPr>
              <a:tblGrid>
                <a:gridCol w="3034145">
                  <a:extLst>
                    <a:ext uri="{9D8B030D-6E8A-4147-A177-3AD203B41FA5}">
                      <a16:colId xmlns:a16="http://schemas.microsoft.com/office/drawing/2014/main" val="20000"/>
                    </a:ext>
                  </a:extLst>
                </a:gridCol>
              </a:tblGrid>
              <a:tr h="718366">
                <a:tc>
                  <a:txBody>
                    <a:bodyPr/>
                    <a:lstStyle/>
                    <a:p>
                      <a:r>
                        <a:rPr lang="en-US" sz="1300" i="1" dirty="0">
                          <a:solidFill>
                            <a:schemeClr val="tx2"/>
                          </a:solidFill>
                          <a:latin typeface="Gotham HTF Bold"/>
                        </a:rPr>
                        <a:t>Equity Score : 84</a:t>
                      </a:r>
                    </a:p>
                    <a:p>
                      <a:endParaRPr lang="en-US" sz="1300" i="1" dirty="0">
                        <a:solidFill>
                          <a:schemeClr val="accent1"/>
                        </a:solidFill>
                        <a:latin typeface="Gotham HTF Bold"/>
                      </a:endParaRPr>
                    </a:p>
                    <a:p>
                      <a:r>
                        <a:rPr lang="en-US" sz="1300" i="1" dirty="0">
                          <a:solidFill>
                            <a:schemeClr val="accent1"/>
                          </a:solidFill>
                          <a:latin typeface="Gotham HTF Bold"/>
                        </a:rPr>
                        <a:t>White neighborhoods see a 1.33 times higher voter participation than MCAs.</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8" name="Content Placeholder 12">
            <a:extLst>
              <a:ext uri="{FF2B5EF4-FFF2-40B4-BE49-F238E27FC236}">
                <a16:creationId xmlns:a16="http://schemas.microsoft.com/office/drawing/2014/main" id="{C5B8B16E-7BBF-4E43-9B59-FE20B91DF094}"/>
              </a:ext>
            </a:extLst>
          </p:cNvPr>
          <p:cNvSpPr txBox="1">
            <a:spLocks/>
          </p:cNvSpPr>
          <p:nvPr/>
        </p:nvSpPr>
        <p:spPr>
          <a:xfrm>
            <a:off x="457200" y="4359908"/>
            <a:ext cx="3165818" cy="242379"/>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r>
              <a:rPr lang="en-US" dirty="0"/>
              <a:t>Findings</a:t>
            </a:r>
          </a:p>
          <a:p>
            <a:endParaRPr lang="en-US" dirty="0"/>
          </a:p>
          <a:p>
            <a:endParaRPr lang="en-US" dirty="0"/>
          </a:p>
          <a:p>
            <a:endParaRPr lang="en-US" dirty="0"/>
          </a:p>
          <a:p>
            <a:endParaRPr lang="en-US" dirty="0"/>
          </a:p>
          <a:p>
            <a:endParaRPr lang="en-US" dirty="0"/>
          </a:p>
        </p:txBody>
      </p:sp>
      <p:sp>
        <p:nvSpPr>
          <p:cNvPr id="11" name="Content Placeholder 1">
            <a:extLst>
              <a:ext uri="{FF2B5EF4-FFF2-40B4-BE49-F238E27FC236}">
                <a16:creationId xmlns:a16="http://schemas.microsoft.com/office/drawing/2014/main" id="{19E6AEA0-48CE-418B-BB0B-C06355F6FB44}"/>
              </a:ext>
            </a:extLst>
          </p:cNvPr>
          <p:cNvSpPr txBox="1">
            <a:spLocks/>
          </p:cNvSpPr>
          <p:nvPr/>
        </p:nvSpPr>
        <p:spPr>
          <a:xfrm>
            <a:off x="457197" y="4700955"/>
            <a:ext cx="3034145" cy="1326766"/>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050" dirty="0">
                <a:latin typeface="Gotham HTF Book" pitchFamily="2" charset="0"/>
              </a:rPr>
              <a:t>Voter participation in PWAs was about 81% compared to MCAs with 60%. This is slightly improved from 2016 general elections as indicated by the equity scores. </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16" name="Content Placeholder 14">
            <a:extLst>
              <a:ext uri="{FF2B5EF4-FFF2-40B4-BE49-F238E27FC236}">
                <a16:creationId xmlns:a16="http://schemas.microsoft.com/office/drawing/2014/main" id="{F18A7970-3D49-412E-A7A2-E287B9C4F658}"/>
              </a:ext>
            </a:extLst>
          </p:cNvPr>
          <p:cNvSpPr txBox="1">
            <a:spLocks/>
          </p:cNvSpPr>
          <p:nvPr/>
        </p:nvSpPr>
        <p:spPr>
          <a:xfrm>
            <a:off x="6887357" y="238281"/>
            <a:ext cx="1799442" cy="19326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lgn="r"/>
            <a:r>
              <a:rPr lang="en-US" sz="900" dirty="0"/>
              <a:t>Indicator #2</a:t>
            </a:r>
          </a:p>
        </p:txBody>
      </p:sp>
      <p:graphicFrame>
        <p:nvGraphicFramePr>
          <p:cNvPr id="19" name="Content Placeholder 18">
            <a:extLst>
              <a:ext uri="{FF2B5EF4-FFF2-40B4-BE49-F238E27FC236}">
                <a16:creationId xmlns:a16="http://schemas.microsoft.com/office/drawing/2014/main" id="{F1ACA2D0-AF72-4EEF-9356-9DE03770D3BE}"/>
              </a:ext>
            </a:extLst>
          </p:cNvPr>
          <p:cNvGraphicFramePr>
            <a:graphicFrameLocks noGrp="1"/>
          </p:cNvGraphicFramePr>
          <p:nvPr>
            <p:ph idx="1"/>
            <p:extLst>
              <p:ext uri="{D42A27DB-BD31-4B8C-83A1-F6EECF244321}">
                <p14:modId xmlns:p14="http://schemas.microsoft.com/office/powerpoint/2010/main" val="1104298210"/>
              </p:ext>
            </p:extLst>
          </p:nvPr>
        </p:nvGraphicFramePr>
        <p:xfrm>
          <a:off x="4018324" y="1181686"/>
          <a:ext cx="4668475" cy="2439819"/>
        </p:xfrm>
        <a:graphic>
          <a:graphicData uri="http://schemas.openxmlformats.org/drawingml/2006/chart">
            <c:chart xmlns:c="http://schemas.openxmlformats.org/drawingml/2006/chart" xmlns:r="http://schemas.openxmlformats.org/officeDocument/2006/relationships" r:id="rId2"/>
          </a:graphicData>
        </a:graphic>
      </p:graphicFrame>
      <p:pic>
        <p:nvPicPr>
          <p:cNvPr id="18" name="Picture 17">
            <a:extLst>
              <a:ext uri="{FF2B5EF4-FFF2-40B4-BE49-F238E27FC236}">
                <a16:creationId xmlns:a16="http://schemas.microsoft.com/office/drawing/2014/main" id="{AF3B7EA2-B1EA-4054-9437-24E80EE011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8975" y="5140074"/>
            <a:ext cx="757824" cy="950784"/>
          </a:xfrm>
          <a:prstGeom prst="rect">
            <a:avLst/>
          </a:prstGeom>
        </p:spPr>
      </p:pic>
    </p:spTree>
    <p:extLst>
      <p:ext uri="{BB962C8B-B14F-4D97-AF65-F5344CB8AC3E}">
        <p14:creationId xmlns:p14="http://schemas.microsoft.com/office/powerpoint/2010/main" val="3702078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518241" y="2688887"/>
            <a:ext cx="7795580" cy="789447"/>
          </a:xfrm>
        </p:spPr>
        <p:txBody>
          <a:bodyPr/>
          <a:lstStyle/>
          <a:p>
            <a:r>
              <a:rPr lang="en-US" sz="5400" dirty="0">
                <a:solidFill>
                  <a:schemeClr val="bg2"/>
                </a:solidFill>
                <a:latin typeface="Gotham HTF Bold" pitchFamily="2" charset="0"/>
              </a:rPr>
              <a:t>In the anvil..</a:t>
            </a:r>
          </a:p>
        </p:txBody>
      </p:sp>
    </p:spTree>
    <p:extLst>
      <p:ext uri="{BB962C8B-B14F-4D97-AF65-F5344CB8AC3E}">
        <p14:creationId xmlns:p14="http://schemas.microsoft.com/office/powerpoint/2010/main" val="273923233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16825" y="2702568"/>
            <a:ext cx="8510350" cy="789447"/>
          </a:xfrm>
        </p:spPr>
        <p:txBody>
          <a:bodyPr/>
          <a:lstStyle/>
          <a:p>
            <a:r>
              <a:rPr lang="en-US" sz="5400" dirty="0">
                <a:solidFill>
                  <a:schemeClr val="bg2"/>
                </a:solidFill>
                <a:latin typeface="Gotham HTF Bold" pitchFamily="2" charset="0"/>
              </a:rPr>
              <a:t>Equity Indicators – Introduction</a:t>
            </a:r>
          </a:p>
        </p:txBody>
      </p:sp>
    </p:spTree>
    <p:extLst>
      <p:ext uri="{BB962C8B-B14F-4D97-AF65-F5344CB8AC3E}">
        <p14:creationId xmlns:p14="http://schemas.microsoft.com/office/powerpoint/2010/main" val="783301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F1A0B533-89ED-4DD4-80AE-F73E717D8746}"/>
              </a:ext>
            </a:extLst>
          </p:cNvPr>
          <p:cNvSpPr txBox="1">
            <a:spLocks/>
          </p:cNvSpPr>
          <p:nvPr/>
        </p:nvSpPr>
        <p:spPr>
          <a:xfrm>
            <a:off x="457196" y="1610641"/>
            <a:ext cx="3034145" cy="379187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marL="285750" lvl="3" indent="-285750">
              <a:buFont typeface="Wingdings" panose="05000000000000000000" pitchFamily="2" charset="2"/>
              <a:buChar char="§"/>
            </a:pPr>
            <a:r>
              <a:rPr lang="en-US" sz="1600" dirty="0">
                <a:latin typeface="Gotham HTF Book" pitchFamily="2" charset="0"/>
              </a:rPr>
              <a:t>More ACS Variables – Use PUMS effectively</a:t>
            </a:r>
          </a:p>
          <a:p>
            <a:pPr marL="285750" lvl="3" indent="-285750">
              <a:buFont typeface="Wingdings" panose="05000000000000000000" pitchFamily="2" charset="2"/>
              <a:buChar char="§"/>
            </a:pPr>
            <a:r>
              <a:rPr lang="en-US" sz="1600" dirty="0">
                <a:latin typeface="Gotham HTF Book" pitchFamily="2" charset="0"/>
              </a:rPr>
              <a:t>More QoL Data</a:t>
            </a:r>
          </a:p>
          <a:p>
            <a:pPr marL="285750" lvl="3" indent="-285750">
              <a:buFont typeface="Wingdings" panose="05000000000000000000" pitchFamily="2" charset="2"/>
              <a:buChar char="§"/>
            </a:pPr>
            <a:r>
              <a:rPr lang="en-US" sz="1600" dirty="0">
                <a:latin typeface="Gotham HTF Book" pitchFamily="2" charset="0"/>
              </a:rPr>
              <a:t>Public Health Data</a:t>
            </a:r>
          </a:p>
          <a:p>
            <a:pPr marL="285750" lvl="3" indent="-285750">
              <a:buFont typeface="Wingdings" panose="05000000000000000000" pitchFamily="2" charset="2"/>
              <a:buChar char="§"/>
            </a:pPr>
            <a:r>
              <a:rPr lang="en-US" sz="1600" dirty="0">
                <a:latin typeface="Gotham HTF Book" pitchFamily="2" charset="0"/>
              </a:rPr>
              <a:t>CMPD Data</a:t>
            </a:r>
          </a:p>
          <a:p>
            <a:pPr marL="285750" lvl="3" indent="-285750">
              <a:buFont typeface="Wingdings" panose="05000000000000000000" pitchFamily="2" charset="2"/>
              <a:buChar char="§"/>
            </a:pPr>
            <a:r>
              <a:rPr lang="en-US" sz="1600" dirty="0">
                <a:latin typeface="Gotham HTF Book" pitchFamily="2" charset="0"/>
              </a:rPr>
              <a:t>Better School Data</a:t>
            </a:r>
          </a:p>
          <a:p>
            <a:pPr marL="285750" lvl="3" indent="-285750">
              <a:buFont typeface="Wingdings" panose="05000000000000000000" pitchFamily="2" charset="2"/>
              <a:buChar char="§"/>
            </a:pPr>
            <a:r>
              <a:rPr lang="en-US" sz="1600" dirty="0">
                <a:latin typeface="Gotham HTF Book" pitchFamily="2" charset="0"/>
              </a:rPr>
              <a:t>Income Dimensions</a:t>
            </a:r>
          </a:p>
          <a:p>
            <a:pPr marL="285750" lvl="3" indent="-285750">
              <a:buFont typeface="Wingdings" panose="05000000000000000000" pitchFamily="2" charset="2"/>
              <a:buChar char="§"/>
            </a:pPr>
            <a:r>
              <a:rPr lang="en-US" sz="1600" dirty="0">
                <a:latin typeface="Gotham HTF Book" pitchFamily="2" charset="0"/>
              </a:rPr>
              <a:t>Hispanic and Asian Groups’ Statistics</a:t>
            </a:r>
          </a:p>
          <a:p>
            <a:pPr marL="285750" lvl="3" indent="-285750">
              <a:buFont typeface="Wingdings" panose="05000000000000000000" pitchFamily="2" charset="2"/>
              <a:buChar char="§"/>
            </a:pPr>
            <a:r>
              <a:rPr lang="en-US" sz="1600" dirty="0">
                <a:latin typeface="Gotham HTF Book" pitchFamily="2" charset="0"/>
              </a:rPr>
              <a:t>MCA or Black dominant areas?</a:t>
            </a:r>
          </a:p>
          <a:p>
            <a:pPr marL="285750" lvl="3" indent="-285750">
              <a:buFont typeface="Wingdings" panose="05000000000000000000" pitchFamily="2" charset="2"/>
              <a:buChar char="§"/>
            </a:pPr>
            <a:r>
              <a:rPr lang="en-US" sz="1600" dirty="0">
                <a:latin typeface="Gotham HTF Book" pitchFamily="2" charset="0"/>
              </a:rPr>
              <a:t>Improve the code to generalize to other areas in the region and easily update reporting.</a:t>
            </a:r>
          </a:p>
          <a:p>
            <a:pPr marL="171450" lvl="3" indent="-171450">
              <a:buFont typeface="Wingdings" panose="05000000000000000000" pitchFamily="2" charset="2"/>
              <a:buChar char="§"/>
            </a:pPr>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5" name="Title 4">
            <a:extLst>
              <a:ext uri="{FF2B5EF4-FFF2-40B4-BE49-F238E27FC236}">
                <a16:creationId xmlns:a16="http://schemas.microsoft.com/office/drawing/2014/main" id="{B12F29ED-7A5D-4008-8357-627E43F95B2F}"/>
              </a:ext>
            </a:extLst>
          </p:cNvPr>
          <p:cNvSpPr>
            <a:spLocks noGrp="1"/>
          </p:cNvSpPr>
          <p:nvPr>
            <p:ph type="title"/>
          </p:nvPr>
        </p:nvSpPr>
        <p:spPr>
          <a:xfrm>
            <a:off x="457199" y="685799"/>
            <a:ext cx="3888298" cy="764097"/>
          </a:xfrm>
        </p:spPr>
        <p:txBody>
          <a:bodyPr>
            <a:noAutofit/>
          </a:bodyPr>
          <a:lstStyle/>
          <a:p>
            <a:r>
              <a:rPr lang="en-US" sz="2000" dirty="0"/>
              <a:t>In the works.. (or should be in the works)</a:t>
            </a:r>
          </a:p>
        </p:txBody>
      </p:sp>
      <p:sp>
        <p:nvSpPr>
          <p:cNvPr id="16" name="Content Placeholder 14">
            <a:extLst>
              <a:ext uri="{FF2B5EF4-FFF2-40B4-BE49-F238E27FC236}">
                <a16:creationId xmlns:a16="http://schemas.microsoft.com/office/drawing/2014/main" id="{F18A7970-3D49-412E-A7A2-E287B9C4F658}"/>
              </a:ext>
            </a:extLst>
          </p:cNvPr>
          <p:cNvSpPr txBox="1">
            <a:spLocks/>
          </p:cNvSpPr>
          <p:nvPr/>
        </p:nvSpPr>
        <p:spPr>
          <a:xfrm>
            <a:off x="6887357" y="238281"/>
            <a:ext cx="1799442" cy="19326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lgn="r"/>
            <a:r>
              <a:rPr lang="en-US" sz="900" dirty="0"/>
              <a:t>Indicator #2</a:t>
            </a:r>
          </a:p>
        </p:txBody>
      </p:sp>
      <p:pic>
        <p:nvPicPr>
          <p:cNvPr id="20" name="Content Placeholder 13">
            <a:extLst>
              <a:ext uri="{FF2B5EF4-FFF2-40B4-BE49-F238E27FC236}">
                <a16:creationId xmlns:a16="http://schemas.microsoft.com/office/drawing/2014/main" id="{8D7474B4-5E3E-4D0F-BA62-6E6E30467A7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00091" y="979760"/>
            <a:ext cx="3430776" cy="4437992"/>
          </a:xfrm>
        </p:spPr>
      </p:pic>
    </p:spTree>
    <p:extLst>
      <p:ext uri="{BB962C8B-B14F-4D97-AF65-F5344CB8AC3E}">
        <p14:creationId xmlns:p14="http://schemas.microsoft.com/office/powerpoint/2010/main" val="1722370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00A32739-6A50-4949-A5E6-9D1B624DBF2D}"/>
              </a:ext>
            </a:extLst>
          </p:cNvPr>
          <p:cNvSpPr txBox="1">
            <a:spLocks/>
          </p:cNvSpPr>
          <p:nvPr/>
        </p:nvSpPr>
        <p:spPr>
          <a:xfrm>
            <a:off x="457197" y="1664276"/>
            <a:ext cx="4037077" cy="933191"/>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3" name="Title 2">
            <a:extLst>
              <a:ext uri="{FF2B5EF4-FFF2-40B4-BE49-F238E27FC236}">
                <a16:creationId xmlns:a16="http://schemas.microsoft.com/office/drawing/2014/main" id="{DAC635E8-4ECD-44E1-9F45-8037F8BC2897}"/>
              </a:ext>
            </a:extLst>
          </p:cNvPr>
          <p:cNvSpPr>
            <a:spLocks noGrp="1"/>
          </p:cNvSpPr>
          <p:nvPr>
            <p:ph type="title"/>
          </p:nvPr>
        </p:nvSpPr>
        <p:spPr>
          <a:xfrm>
            <a:off x="457199" y="685800"/>
            <a:ext cx="6002323" cy="488659"/>
          </a:xfrm>
        </p:spPr>
        <p:txBody>
          <a:bodyPr/>
          <a:lstStyle/>
          <a:p>
            <a:r>
              <a:rPr lang="en-US" dirty="0"/>
              <a:t>Introduction</a:t>
            </a:r>
          </a:p>
        </p:txBody>
      </p:sp>
      <p:sp>
        <p:nvSpPr>
          <p:cNvPr id="6" name="Content Placeholder 12">
            <a:extLst>
              <a:ext uri="{FF2B5EF4-FFF2-40B4-BE49-F238E27FC236}">
                <a16:creationId xmlns:a16="http://schemas.microsoft.com/office/drawing/2014/main" id="{0B23C7EF-99D5-42BD-8407-18DEE82DFCFF}"/>
              </a:ext>
            </a:extLst>
          </p:cNvPr>
          <p:cNvSpPr txBox="1">
            <a:spLocks/>
          </p:cNvSpPr>
          <p:nvPr/>
        </p:nvSpPr>
        <p:spPr>
          <a:xfrm>
            <a:off x="356531" y="1274778"/>
            <a:ext cx="3544350" cy="242379"/>
          </a:xfrm>
          <a:prstGeom prst="rect">
            <a:avLst/>
          </a:prstGeom>
        </p:spPr>
        <p:txBody>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buNone/>
            </a:pPr>
            <a:r>
              <a:rPr lang="en-US" sz="1200" dirty="0"/>
              <a:t>Equity as a central feature of local and regional policy</a:t>
            </a:r>
          </a:p>
          <a:p>
            <a:endParaRPr lang="en-US" dirty="0"/>
          </a:p>
          <a:p>
            <a:endParaRPr lang="en-US" dirty="0"/>
          </a:p>
          <a:p>
            <a:endParaRPr lang="en-US" dirty="0"/>
          </a:p>
          <a:p>
            <a:endParaRPr lang="en-US" dirty="0"/>
          </a:p>
        </p:txBody>
      </p:sp>
      <p:sp>
        <p:nvSpPr>
          <p:cNvPr id="7" name="Content Placeholder 12">
            <a:extLst>
              <a:ext uri="{FF2B5EF4-FFF2-40B4-BE49-F238E27FC236}">
                <a16:creationId xmlns:a16="http://schemas.microsoft.com/office/drawing/2014/main" id="{CD790899-2366-4BCD-B13A-FB1B04550D1E}"/>
              </a:ext>
            </a:extLst>
          </p:cNvPr>
          <p:cNvSpPr txBox="1">
            <a:spLocks/>
          </p:cNvSpPr>
          <p:nvPr/>
        </p:nvSpPr>
        <p:spPr>
          <a:xfrm>
            <a:off x="356531" y="2914235"/>
            <a:ext cx="3165818" cy="242379"/>
          </a:xfrm>
          <a:prstGeom prst="rect">
            <a:avLst/>
          </a:prstGeom>
        </p:spPr>
        <p:txBody>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buNone/>
            </a:pPr>
            <a:r>
              <a:rPr lang="en-US" sz="1200" dirty="0"/>
              <a:t>Data Informed Decision Making</a:t>
            </a:r>
          </a:p>
          <a:p>
            <a:endParaRPr lang="en-US" dirty="0"/>
          </a:p>
          <a:p>
            <a:endParaRPr lang="en-US" dirty="0"/>
          </a:p>
          <a:p>
            <a:endParaRPr lang="en-US" dirty="0"/>
          </a:p>
          <a:p>
            <a:endParaRPr lang="en-US" dirty="0"/>
          </a:p>
          <a:p>
            <a:endParaRPr lang="en-US" dirty="0"/>
          </a:p>
          <a:p>
            <a:endParaRPr lang="en-US" dirty="0"/>
          </a:p>
        </p:txBody>
      </p:sp>
      <p:sp>
        <p:nvSpPr>
          <p:cNvPr id="10" name="Content Placeholder 14">
            <a:extLst>
              <a:ext uri="{FF2B5EF4-FFF2-40B4-BE49-F238E27FC236}">
                <a16:creationId xmlns:a16="http://schemas.microsoft.com/office/drawing/2014/main" id="{97994E86-F88F-4740-858B-892E7A6C7577}"/>
              </a:ext>
            </a:extLst>
          </p:cNvPr>
          <p:cNvSpPr txBox="1">
            <a:spLocks/>
          </p:cNvSpPr>
          <p:nvPr/>
        </p:nvSpPr>
        <p:spPr>
          <a:xfrm>
            <a:off x="6887357" y="238281"/>
            <a:ext cx="1799442" cy="19326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lgn="r"/>
            <a:r>
              <a:rPr lang="en-US" sz="900" dirty="0"/>
              <a:t>Data &amp; Methodology</a:t>
            </a:r>
          </a:p>
        </p:txBody>
      </p:sp>
      <p:pic>
        <p:nvPicPr>
          <p:cNvPr id="18" name="Content Placeholder 17">
            <a:extLst>
              <a:ext uri="{FF2B5EF4-FFF2-40B4-BE49-F238E27FC236}">
                <a16:creationId xmlns:a16="http://schemas.microsoft.com/office/drawing/2014/main" id="{2ED419CC-94C9-4FE7-9ABE-684B4A0C88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7724" y="2241179"/>
            <a:ext cx="3255847" cy="2185851"/>
          </a:xfrm>
        </p:spPr>
      </p:pic>
      <p:sp>
        <p:nvSpPr>
          <p:cNvPr id="20" name="Content Placeholder 12">
            <a:extLst>
              <a:ext uri="{FF2B5EF4-FFF2-40B4-BE49-F238E27FC236}">
                <a16:creationId xmlns:a16="http://schemas.microsoft.com/office/drawing/2014/main" id="{FCE719B3-F584-4CDD-92CA-8B1D1E8E424C}"/>
              </a:ext>
            </a:extLst>
          </p:cNvPr>
          <p:cNvSpPr txBox="1">
            <a:spLocks/>
          </p:cNvSpPr>
          <p:nvPr/>
        </p:nvSpPr>
        <p:spPr>
          <a:xfrm>
            <a:off x="356531" y="4532821"/>
            <a:ext cx="3165818" cy="242379"/>
          </a:xfrm>
          <a:prstGeom prst="rect">
            <a:avLst/>
          </a:prstGeom>
        </p:spPr>
        <p:txBody>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buNone/>
            </a:pPr>
            <a:r>
              <a:rPr lang="en-US" sz="1200" dirty="0" err="1"/>
              <a:t>Eguity</a:t>
            </a:r>
            <a:r>
              <a:rPr lang="en-US" sz="1200" dirty="0"/>
              <a:t> Indicator Tool</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908650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518240" y="2688887"/>
            <a:ext cx="6086745" cy="1578894"/>
          </a:xfrm>
        </p:spPr>
        <p:txBody>
          <a:bodyPr/>
          <a:lstStyle/>
          <a:p>
            <a:r>
              <a:rPr lang="en-US" sz="5400" dirty="0">
                <a:solidFill>
                  <a:schemeClr val="bg2"/>
                </a:solidFill>
                <a:latin typeface="Gotham HTF Bold" pitchFamily="2" charset="0"/>
              </a:rPr>
              <a:t>Data &amp; Methodology</a:t>
            </a:r>
          </a:p>
        </p:txBody>
      </p:sp>
    </p:spTree>
    <p:extLst>
      <p:ext uri="{BB962C8B-B14F-4D97-AF65-F5344CB8AC3E}">
        <p14:creationId xmlns:p14="http://schemas.microsoft.com/office/powerpoint/2010/main" val="33137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C635E8-4ECD-44E1-9F45-8037F8BC2897}"/>
              </a:ext>
            </a:extLst>
          </p:cNvPr>
          <p:cNvSpPr>
            <a:spLocks noGrp="1"/>
          </p:cNvSpPr>
          <p:nvPr>
            <p:ph type="title"/>
          </p:nvPr>
        </p:nvSpPr>
        <p:spPr>
          <a:xfrm>
            <a:off x="457199" y="685800"/>
            <a:ext cx="6002323" cy="488659"/>
          </a:xfrm>
        </p:spPr>
        <p:txBody>
          <a:bodyPr/>
          <a:lstStyle/>
          <a:p>
            <a:r>
              <a:rPr lang="en-US" dirty="0"/>
              <a:t>Racial Equity as Spatial Equity</a:t>
            </a:r>
          </a:p>
        </p:txBody>
      </p:sp>
      <p:sp>
        <p:nvSpPr>
          <p:cNvPr id="6" name="Content Placeholder 12">
            <a:extLst>
              <a:ext uri="{FF2B5EF4-FFF2-40B4-BE49-F238E27FC236}">
                <a16:creationId xmlns:a16="http://schemas.microsoft.com/office/drawing/2014/main" id="{0B23C7EF-99D5-42BD-8407-18DEE82DFCFF}"/>
              </a:ext>
            </a:extLst>
          </p:cNvPr>
          <p:cNvSpPr txBox="1">
            <a:spLocks/>
          </p:cNvSpPr>
          <p:nvPr/>
        </p:nvSpPr>
        <p:spPr>
          <a:xfrm>
            <a:off x="457199" y="1174459"/>
            <a:ext cx="3165818" cy="242379"/>
          </a:xfrm>
          <a:prstGeom prst="rect">
            <a:avLst/>
          </a:prstGeom>
        </p:spPr>
        <p:txBody>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buNone/>
            </a:pPr>
            <a:r>
              <a:rPr lang="en-US" dirty="0"/>
              <a:t>Lines of Segregation</a:t>
            </a:r>
          </a:p>
          <a:p>
            <a:endParaRPr lang="en-US" dirty="0"/>
          </a:p>
          <a:p>
            <a:endParaRPr lang="en-US" dirty="0"/>
          </a:p>
          <a:p>
            <a:endParaRPr lang="en-US" dirty="0"/>
          </a:p>
          <a:p>
            <a:endParaRPr lang="en-US" dirty="0"/>
          </a:p>
          <a:p>
            <a:endParaRPr lang="en-US" dirty="0"/>
          </a:p>
          <a:p>
            <a:endParaRPr lang="en-US" dirty="0"/>
          </a:p>
        </p:txBody>
      </p:sp>
      <p:sp>
        <p:nvSpPr>
          <p:cNvPr id="8" name="Content Placeholder 1">
            <a:extLst>
              <a:ext uri="{FF2B5EF4-FFF2-40B4-BE49-F238E27FC236}">
                <a16:creationId xmlns:a16="http://schemas.microsoft.com/office/drawing/2014/main" id="{00A32739-6A50-4949-A5E6-9D1B624DBF2D}"/>
              </a:ext>
            </a:extLst>
          </p:cNvPr>
          <p:cNvSpPr txBox="1">
            <a:spLocks/>
          </p:cNvSpPr>
          <p:nvPr/>
        </p:nvSpPr>
        <p:spPr>
          <a:xfrm>
            <a:off x="496061" y="1509522"/>
            <a:ext cx="4037077" cy="4166384"/>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r>
              <a:rPr lang="en-US" sz="1100" dirty="0">
                <a:latin typeface="Gotham HTF Book" pitchFamily="2" charset="0"/>
              </a:rPr>
              <a:t>Historical inequities such as redlining and institutional racism continue to leave their impression in how Charlotte is spatially constituted. Maps of White and Black population concentrations reveal a clear definition to the contours of segregation. Equally informative is the map of household income that shows the wealth concentration in areas with significant White population percentages. The base geographic unit used for these measurements in the maps is a ‘neighborhood profile area (NPA) – a commonly used unit for local quality of life and social outcome measurement.</a:t>
            </a:r>
          </a:p>
          <a:p>
            <a:pPr lvl="3"/>
            <a:r>
              <a:rPr lang="en-US" sz="1100" dirty="0">
                <a:latin typeface="Gotham HTF Book" pitchFamily="2" charset="0"/>
              </a:rPr>
              <a:t>The equity focus on Charlotte will be incomplete without articulating racial equity as a spatial equity problem as well. To this end, two areas have been defined as a basis for spatial measurement of the equity indicators.</a:t>
            </a:r>
          </a:p>
          <a:p>
            <a:pPr lvl="3"/>
            <a:r>
              <a:rPr lang="en-US" sz="1100" dirty="0">
                <a:latin typeface="Gotham HTF Book" pitchFamily="2" charset="0"/>
              </a:rPr>
              <a:t>1) Predominantly White Areas (PWA): Any NPA with 80% or more of White residents in its total population.</a:t>
            </a:r>
          </a:p>
          <a:p>
            <a:pPr lvl="3"/>
            <a:r>
              <a:rPr lang="en-US" sz="1100" dirty="0">
                <a:latin typeface="Gotham HTF Book" pitchFamily="2" charset="0"/>
              </a:rPr>
              <a:t>2) Minority Concentrated Area (MCA): Any NPA with a 70% or more non-White residents in its total population. </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pic>
        <p:nvPicPr>
          <p:cNvPr id="13" name="Content Placeholder 12">
            <a:extLst>
              <a:ext uri="{FF2B5EF4-FFF2-40B4-BE49-F238E27FC236}">
                <a16:creationId xmlns:a16="http://schemas.microsoft.com/office/drawing/2014/main" id="{BA7AB8D8-BF63-419D-B8E2-D03CB3F9382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1999" y="611757"/>
            <a:ext cx="2183907" cy="2817243"/>
          </a:xfrm>
        </p:spPr>
      </p:pic>
      <p:pic>
        <p:nvPicPr>
          <p:cNvPr id="15" name="Picture 14">
            <a:extLst>
              <a:ext uri="{FF2B5EF4-FFF2-40B4-BE49-F238E27FC236}">
                <a16:creationId xmlns:a16="http://schemas.microsoft.com/office/drawing/2014/main" id="{02C7062C-7F73-4632-AABE-B9381761EA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9272" y="611757"/>
            <a:ext cx="2180528" cy="2817243"/>
          </a:xfrm>
          <a:prstGeom prst="rect">
            <a:avLst/>
          </a:prstGeom>
        </p:spPr>
      </p:pic>
      <p:pic>
        <p:nvPicPr>
          <p:cNvPr id="17" name="Picture 16">
            <a:extLst>
              <a:ext uri="{FF2B5EF4-FFF2-40B4-BE49-F238E27FC236}">
                <a16:creationId xmlns:a16="http://schemas.microsoft.com/office/drawing/2014/main" id="{69B5CCA6-7D74-47D1-9E62-4A5A990F62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2497" y="3443342"/>
            <a:ext cx="2166775" cy="2803267"/>
          </a:xfrm>
          <a:prstGeom prst="rect">
            <a:avLst/>
          </a:prstGeom>
        </p:spPr>
      </p:pic>
      <p:sp>
        <p:nvSpPr>
          <p:cNvPr id="12" name="Content Placeholder 14">
            <a:extLst>
              <a:ext uri="{FF2B5EF4-FFF2-40B4-BE49-F238E27FC236}">
                <a16:creationId xmlns:a16="http://schemas.microsoft.com/office/drawing/2014/main" id="{A6CFD159-F439-42A7-BE1E-0BA1142BF074}"/>
              </a:ext>
            </a:extLst>
          </p:cNvPr>
          <p:cNvSpPr txBox="1">
            <a:spLocks/>
          </p:cNvSpPr>
          <p:nvPr/>
        </p:nvSpPr>
        <p:spPr>
          <a:xfrm>
            <a:off x="6887357" y="238281"/>
            <a:ext cx="1799442" cy="19326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lgn="r"/>
            <a:r>
              <a:rPr lang="en-US" sz="900" dirty="0"/>
              <a:t>Data &amp; Methodology</a:t>
            </a:r>
          </a:p>
        </p:txBody>
      </p:sp>
      <p:pic>
        <p:nvPicPr>
          <p:cNvPr id="14" name="Content Placeholder 13">
            <a:extLst>
              <a:ext uri="{FF2B5EF4-FFF2-40B4-BE49-F238E27FC236}">
                <a16:creationId xmlns:a16="http://schemas.microsoft.com/office/drawing/2014/main" id="{7FD33415-772B-48AD-9477-9E9B325816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9272" y="3443709"/>
            <a:ext cx="2166773" cy="2802900"/>
          </a:xfrm>
          <a:prstGeom prst="rect">
            <a:avLst/>
          </a:prstGeom>
        </p:spPr>
      </p:pic>
    </p:spTree>
    <p:extLst>
      <p:ext uri="{BB962C8B-B14F-4D97-AF65-F5344CB8AC3E}">
        <p14:creationId xmlns:p14="http://schemas.microsoft.com/office/powerpoint/2010/main" val="3364969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2">
            <a:extLst>
              <a:ext uri="{FF2B5EF4-FFF2-40B4-BE49-F238E27FC236}">
                <a16:creationId xmlns:a16="http://schemas.microsoft.com/office/drawing/2014/main" id="{0B23C7EF-99D5-42BD-8407-18DEE82DFCFF}"/>
              </a:ext>
            </a:extLst>
          </p:cNvPr>
          <p:cNvSpPr txBox="1">
            <a:spLocks/>
          </p:cNvSpPr>
          <p:nvPr/>
        </p:nvSpPr>
        <p:spPr>
          <a:xfrm>
            <a:off x="445717" y="1477148"/>
            <a:ext cx="3165818" cy="242379"/>
          </a:xfrm>
          <a:prstGeom prst="rect">
            <a:avLst/>
          </a:prstGeom>
        </p:spPr>
        <p:txBody>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buNone/>
            </a:pPr>
            <a:r>
              <a:rPr lang="en-US" sz="1200" dirty="0"/>
              <a:t>‘The Wedge’ and ‘the Crescent’ </a:t>
            </a:r>
          </a:p>
          <a:p>
            <a:endParaRPr lang="en-US" sz="1200" dirty="0"/>
          </a:p>
          <a:p>
            <a:endParaRPr lang="en-US" sz="1200" dirty="0"/>
          </a:p>
          <a:p>
            <a:endParaRPr lang="en-US" sz="1200" dirty="0"/>
          </a:p>
          <a:p>
            <a:endParaRPr lang="en-US" sz="1200" dirty="0"/>
          </a:p>
          <a:p>
            <a:endParaRPr lang="en-US" sz="1200" dirty="0"/>
          </a:p>
          <a:p>
            <a:endParaRPr lang="en-US" sz="1200" dirty="0"/>
          </a:p>
        </p:txBody>
      </p:sp>
      <p:sp>
        <p:nvSpPr>
          <p:cNvPr id="8" name="Content Placeholder 1">
            <a:extLst>
              <a:ext uri="{FF2B5EF4-FFF2-40B4-BE49-F238E27FC236}">
                <a16:creationId xmlns:a16="http://schemas.microsoft.com/office/drawing/2014/main" id="{00A32739-6A50-4949-A5E6-9D1B624DBF2D}"/>
              </a:ext>
            </a:extLst>
          </p:cNvPr>
          <p:cNvSpPr txBox="1">
            <a:spLocks/>
          </p:cNvSpPr>
          <p:nvPr/>
        </p:nvSpPr>
        <p:spPr>
          <a:xfrm>
            <a:off x="445717" y="2134646"/>
            <a:ext cx="3505498" cy="1972663"/>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lgn="just"/>
            <a:r>
              <a:rPr lang="en-US" sz="1100" dirty="0">
                <a:latin typeface="Gotham HTF Book" pitchFamily="2" charset="0"/>
              </a:rPr>
              <a:t>Following the definitions for PWA and MCA, both NPAs and Census Tracts were aggregated to create areas as shown in the maps. </a:t>
            </a:r>
          </a:p>
          <a:p>
            <a:pPr lvl="3" algn="just"/>
            <a:r>
              <a:rPr lang="en-US" sz="1100" dirty="0">
                <a:latin typeface="Gotham HTF Book" pitchFamily="2" charset="0"/>
              </a:rPr>
              <a:t>The definitions largely mirror the stereotypical ‘Wedge’ and ‘Crescent’ terminology used in local policy circles that denote the largely white resource-rich area in South-South-West Charlotte and the surrounding minority, poorer areas. While the ‘Crescent’ is traditionally understood as ‘everything except the Wedge’, the Crescent used to generate equity indicators eliminates many transitional, mixed suburban neighborhoods focusing on the poles of disparity.</a:t>
            </a:r>
          </a:p>
          <a:p>
            <a:pPr lvl="3" algn="just"/>
            <a:r>
              <a:rPr lang="en-US" sz="1100" dirty="0">
                <a:latin typeface="Gotham HTF Book" pitchFamily="2" charset="0"/>
              </a:rPr>
              <a:t>PWA and NPA definitions are made at both Census Tract and NPA levels to analyze variables available in their respective resolutions. </a:t>
            </a:r>
          </a:p>
          <a:p>
            <a:pPr lvl="3" algn="just"/>
            <a:endParaRPr lang="en-US" sz="1100" i="1" dirty="0">
              <a:latin typeface="Gotham HTF Book" pitchFamily="2" charset="0"/>
            </a:endParaRPr>
          </a:p>
          <a:p>
            <a:pPr lvl="3" algn="just"/>
            <a:endParaRPr lang="en-US" sz="1100" dirty="0">
              <a:latin typeface="Gotham HTF Book" pitchFamily="2" charset="0"/>
            </a:endParaRPr>
          </a:p>
          <a:p>
            <a:pPr algn="just"/>
            <a:endParaRPr lang="en-US" sz="1100" dirty="0">
              <a:latin typeface="Gotham HTF Book" pitchFamily="2" charset="0"/>
            </a:endParaRPr>
          </a:p>
        </p:txBody>
      </p:sp>
      <p:sp>
        <p:nvSpPr>
          <p:cNvPr id="3" name="Title 2">
            <a:extLst>
              <a:ext uri="{FF2B5EF4-FFF2-40B4-BE49-F238E27FC236}">
                <a16:creationId xmlns:a16="http://schemas.microsoft.com/office/drawing/2014/main" id="{DAC635E8-4ECD-44E1-9F45-8037F8BC2897}"/>
              </a:ext>
            </a:extLst>
          </p:cNvPr>
          <p:cNvSpPr>
            <a:spLocks noGrp="1"/>
          </p:cNvSpPr>
          <p:nvPr>
            <p:ph type="title"/>
          </p:nvPr>
        </p:nvSpPr>
        <p:spPr>
          <a:xfrm>
            <a:off x="457199" y="685800"/>
            <a:ext cx="6002323" cy="488659"/>
          </a:xfrm>
        </p:spPr>
        <p:txBody>
          <a:bodyPr/>
          <a:lstStyle/>
          <a:p>
            <a:r>
              <a:rPr lang="en-US" dirty="0"/>
              <a:t>Measuring Spatial Equity</a:t>
            </a:r>
          </a:p>
        </p:txBody>
      </p:sp>
      <p:pic>
        <p:nvPicPr>
          <p:cNvPr id="19" name="Picture 18">
            <a:extLst>
              <a:ext uri="{FF2B5EF4-FFF2-40B4-BE49-F238E27FC236}">
                <a16:creationId xmlns:a16="http://schemas.microsoft.com/office/drawing/2014/main" id="{7BA2A9E5-F507-4D34-B6F9-F340F8FAD1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13673" y="1719527"/>
            <a:ext cx="2245781" cy="2817610"/>
          </a:xfrm>
          <a:prstGeom prst="rect">
            <a:avLst/>
          </a:prstGeom>
        </p:spPr>
      </p:pic>
      <p:pic>
        <p:nvPicPr>
          <p:cNvPr id="14" name="Content Placeholder 13">
            <a:extLst>
              <a:ext uri="{FF2B5EF4-FFF2-40B4-BE49-F238E27FC236}">
                <a16:creationId xmlns:a16="http://schemas.microsoft.com/office/drawing/2014/main" id="{BF152D48-EBF5-4F52-99A3-A915EA5E2C9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0" y="1719527"/>
            <a:ext cx="2166773" cy="2802900"/>
          </a:xfrm>
        </p:spPr>
      </p:pic>
      <p:sp>
        <p:nvSpPr>
          <p:cNvPr id="16" name="Isosceles Triangle 15">
            <a:extLst>
              <a:ext uri="{FF2B5EF4-FFF2-40B4-BE49-F238E27FC236}">
                <a16:creationId xmlns:a16="http://schemas.microsoft.com/office/drawing/2014/main" id="{9942ACE6-91FC-4122-9D1D-632C32465560}"/>
              </a:ext>
            </a:extLst>
          </p:cNvPr>
          <p:cNvSpPr/>
          <p:nvPr/>
        </p:nvSpPr>
        <p:spPr>
          <a:xfrm rot="20858765">
            <a:off x="5226582" y="3217235"/>
            <a:ext cx="1012509" cy="1041267"/>
          </a:xfrm>
          <a:prstGeom prst="triangle">
            <a:avLst/>
          </a:prstGeom>
          <a:solidFill>
            <a:schemeClr val="tx2">
              <a:alpha val="36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95000"/>
              </a:lnSpc>
            </a:pPr>
            <a:endParaRPr lang="en-US" b="1" dirty="0">
              <a:solidFill>
                <a:schemeClr val="tx2"/>
              </a:solidFill>
              <a:latin typeface="+mj-lt"/>
            </a:endParaRPr>
          </a:p>
        </p:txBody>
      </p:sp>
      <p:sp>
        <p:nvSpPr>
          <p:cNvPr id="18" name="Partial Circle 17">
            <a:extLst>
              <a:ext uri="{FF2B5EF4-FFF2-40B4-BE49-F238E27FC236}">
                <a16:creationId xmlns:a16="http://schemas.microsoft.com/office/drawing/2014/main" id="{AB8CE6F4-3AA5-4CF2-B4DA-90747F71FEDE}"/>
              </a:ext>
            </a:extLst>
          </p:cNvPr>
          <p:cNvSpPr/>
          <p:nvPr/>
        </p:nvSpPr>
        <p:spPr>
          <a:xfrm rot="7831377">
            <a:off x="7348594" y="2696265"/>
            <a:ext cx="975937" cy="1067733"/>
          </a:xfrm>
          <a:prstGeom prst="pie">
            <a:avLst>
              <a:gd name="adj1" fmla="val 21124245"/>
              <a:gd name="adj2" fmla="val 17066196"/>
            </a:avLst>
          </a:prstGeom>
          <a:solidFill>
            <a:schemeClr val="tx2">
              <a:alpha val="55000"/>
            </a:schemeClr>
          </a:solidFill>
          <a:ln>
            <a:noFill/>
          </a:ln>
          <a:effectLst>
            <a:outerShdw dist="38100" dir="5400000" algn="t" rotWithShape="0">
              <a:schemeClr val="bg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b="1" dirty="0">
              <a:solidFill>
                <a:schemeClr val="tx2"/>
              </a:solidFill>
              <a:latin typeface="+mj-lt"/>
            </a:endParaRPr>
          </a:p>
        </p:txBody>
      </p:sp>
      <p:sp>
        <p:nvSpPr>
          <p:cNvPr id="15" name="Content Placeholder 14">
            <a:extLst>
              <a:ext uri="{FF2B5EF4-FFF2-40B4-BE49-F238E27FC236}">
                <a16:creationId xmlns:a16="http://schemas.microsoft.com/office/drawing/2014/main" id="{8A7AC3C3-CC62-44C2-AE42-AF2C6548B8E9}"/>
              </a:ext>
            </a:extLst>
          </p:cNvPr>
          <p:cNvSpPr txBox="1">
            <a:spLocks/>
          </p:cNvSpPr>
          <p:nvPr/>
        </p:nvSpPr>
        <p:spPr>
          <a:xfrm>
            <a:off x="6887357" y="238281"/>
            <a:ext cx="1799442" cy="19326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lgn="r"/>
            <a:r>
              <a:rPr lang="en-US" sz="900" dirty="0"/>
              <a:t>Data &amp; Methodology</a:t>
            </a:r>
          </a:p>
        </p:txBody>
      </p:sp>
    </p:spTree>
    <p:extLst>
      <p:ext uri="{BB962C8B-B14F-4D97-AF65-F5344CB8AC3E}">
        <p14:creationId xmlns:p14="http://schemas.microsoft.com/office/powerpoint/2010/main" val="1797462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00A32739-6A50-4949-A5E6-9D1B624DBF2D}"/>
              </a:ext>
            </a:extLst>
          </p:cNvPr>
          <p:cNvSpPr txBox="1">
            <a:spLocks/>
          </p:cNvSpPr>
          <p:nvPr/>
        </p:nvSpPr>
        <p:spPr>
          <a:xfrm>
            <a:off x="457197" y="1517157"/>
            <a:ext cx="4037077" cy="933191"/>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lgn="just"/>
            <a:r>
              <a:rPr lang="en-US" sz="1100" dirty="0">
                <a:latin typeface="Gotham HTF Book" pitchFamily="2" charset="0"/>
              </a:rPr>
              <a:t>Data used in this report is drawn from the American Community Survey (public use microsample 1-year estimates, 5-year estimates), and from state and local agencies. Spatial data at neighborhood level (NPA) comes from Mecklenburg County open data portal and the quality of explorer – a collaborative project between the City of Charlotte and Urban Institute. </a:t>
            </a:r>
          </a:p>
          <a:p>
            <a:pPr lvl="3"/>
            <a:endParaRPr lang="en-US" i="1" dirty="0">
              <a:latin typeface="Gotham HTF Book" pitchFamily="2" charset="0"/>
            </a:endParaRPr>
          </a:p>
          <a:p>
            <a:pPr lvl="3"/>
            <a:endParaRPr lang="en-US" dirty="0">
              <a:latin typeface="Gotham HTF Book" pitchFamily="2" charset="0"/>
            </a:endParaRPr>
          </a:p>
          <a:p>
            <a:endParaRPr lang="en-US" dirty="0">
              <a:latin typeface="Gotham HTF Book" pitchFamily="2" charset="0"/>
            </a:endParaRPr>
          </a:p>
        </p:txBody>
      </p:sp>
      <p:sp>
        <p:nvSpPr>
          <p:cNvPr id="3" name="Title 2">
            <a:extLst>
              <a:ext uri="{FF2B5EF4-FFF2-40B4-BE49-F238E27FC236}">
                <a16:creationId xmlns:a16="http://schemas.microsoft.com/office/drawing/2014/main" id="{DAC635E8-4ECD-44E1-9F45-8037F8BC2897}"/>
              </a:ext>
            </a:extLst>
          </p:cNvPr>
          <p:cNvSpPr>
            <a:spLocks noGrp="1"/>
          </p:cNvSpPr>
          <p:nvPr>
            <p:ph type="title"/>
          </p:nvPr>
        </p:nvSpPr>
        <p:spPr>
          <a:xfrm>
            <a:off x="457199" y="685800"/>
            <a:ext cx="6002323" cy="488659"/>
          </a:xfrm>
        </p:spPr>
        <p:txBody>
          <a:bodyPr/>
          <a:lstStyle/>
          <a:p>
            <a:r>
              <a:rPr lang="en-US" dirty="0"/>
              <a:t>Measuring Equity</a:t>
            </a:r>
          </a:p>
        </p:txBody>
      </p:sp>
      <p:graphicFrame>
        <p:nvGraphicFramePr>
          <p:cNvPr id="5" name="Content Placeholder 4">
            <a:extLst>
              <a:ext uri="{FF2B5EF4-FFF2-40B4-BE49-F238E27FC236}">
                <a16:creationId xmlns:a16="http://schemas.microsoft.com/office/drawing/2014/main" id="{1B9A150C-BFDC-4F98-B9AC-788D1492A28F}"/>
              </a:ext>
            </a:extLst>
          </p:cNvPr>
          <p:cNvGraphicFramePr>
            <a:graphicFrameLocks noGrp="1"/>
          </p:cNvGraphicFramePr>
          <p:nvPr>
            <p:ph idx="1"/>
            <p:extLst>
              <p:ext uri="{D42A27DB-BD31-4B8C-83A1-F6EECF244321}">
                <p14:modId xmlns:p14="http://schemas.microsoft.com/office/powerpoint/2010/main" val="1873479459"/>
              </p:ext>
            </p:extLst>
          </p:nvPr>
        </p:nvGraphicFramePr>
        <p:xfrm>
          <a:off x="4998128" y="2006878"/>
          <a:ext cx="3531592" cy="2844243"/>
        </p:xfrm>
        <a:graphic>
          <a:graphicData uri="http://schemas.openxmlformats.org/drawingml/2006/chart">
            <c:chart xmlns:c="http://schemas.openxmlformats.org/drawingml/2006/chart" xmlns:r="http://schemas.openxmlformats.org/officeDocument/2006/relationships" r:id="rId2"/>
          </a:graphicData>
        </a:graphic>
      </p:graphicFrame>
      <p:sp>
        <p:nvSpPr>
          <p:cNvPr id="6" name="Content Placeholder 12">
            <a:extLst>
              <a:ext uri="{FF2B5EF4-FFF2-40B4-BE49-F238E27FC236}">
                <a16:creationId xmlns:a16="http://schemas.microsoft.com/office/drawing/2014/main" id="{0B23C7EF-99D5-42BD-8407-18DEE82DFCFF}"/>
              </a:ext>
            </a:extLst>
          </p:cNvPr>
          <p:cNvSpPr txBox="1">
            <a:spLocks/>
          </p:cNvSpPr>
          <p:nvPr/>
        </p:nvSpPr>
        <p:spPr>
          <a:xfrm>
            <a:off x="457199" y="1174459"/>
            <a:ext cx="3165818" cy="242379"/>
          </a:xfrm>
          <a:prstGeom prst="rect">
            <a:avLst/>
          </a:prstGeom>
        </p:spPr>
        <p:txBody>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buNone/>
            </a:pPr>
            <a:r>
              <a:rPr lang="en-US" sz="1200" dirty="0"/>
              <a:t>Data </a:t>
            </a:r>
          </a:p>
          <a:p>
            <a:endParaRPr lang="en-US" dirty="0"/>
          </a:p>
          <a:p>
            <a:endParaRPr lang="en-US" dirty="0"/>
          </a:p>
          <a:p>
            <a:endParaRPr lang="en-US" dirty="0"/>
          </a:p>
          <a:p>
            <a:endParaRPr lang="en-US" dirty="0"/>
          </a:p>
          <a:p>
            <a:endParaRPr lang="en-US" dirty="0"/>
          </a:p>
          <a:p>
            <a:endParaRPr lang="en-US" dirty="0"/>
          </a:p>
        </p:txBody>
      </p:sp>
      <p:sp>
        <p:nvSpPr>
          <p:cNvPr id="7" name="Content Placeholder 12">
            <a:extLst>
              <a:ext uri="{FF2B5EF4-FFF2-40B4-BE49-F238E27FC236}">
                <a16:creationId xmlns:a16="http://schemas.microsoft.com/office/drawing/2014/main" id="{CD790899-2366-4BCD-B13A-FB1B04550D1E}"/>
              </a:ext>
            </a:extLst>
          </p:cNvPr>
          <p:cNvSpPr txBox="1">
            <a:spLocks/>
          </p:cNvSpPr>
          <p:nvPr/>
        </p:nvSpPr>
        <p:spPr>
          <a:xfrm>
            <a:off x="457197" y="2671856"/>
            <a:ext cx="3165818" cy="242379"/>
          </a:xfrm>
          <a:prstGeom prst="rect">
            <a:avLst/>
          </a:prstGeom>
        </p:spPr>
        <p:txBody>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buNone/>
            </a:pPr>
            <a:r>
              <a:rPr lang="en-US" sz="1200" dirty="0"/>
              <a:t>Measuring Equity</a:t>
            </a:r>
          </a:p>
          <a:p>
            <a:endParaRPr lang="en-US" dirty="0"/>
          </a:p>
          <a:p>
            <a:endParaRPr lang="en-US" dirty="0"/>
          </a:p>
          <a:p>
            <a:endParaRPr lang="en-US" dirty="0"/>
          </a:p>
          <a:p>
            <a:endParaRPr lang="en-US" dirty="0"/>
          </a:p>
          <a:p>
            <a:endParaRPr lang="en-US" dirty="0"/>
          </a:p>
          <a:p>
            <a:endParaRPr lang="en-US" dirty="0"/>
          </a:p>
        </p:txBody>
      </p:sp>
      <p:sp>
        <p:nvSpPr>
          <p:cNvPr id="9" name="Content Placeholder 1">
            <a:extLst>
              <a:ext uri="{FF2B5EF4-FFF2-40B4-BE49-F238E27FC236}">
                <a16:creationId xmlns:a16="http://schemas.microsoft.com/office/drawing/2014/main" id="{BD877E7E-889C-4475-89C4-4DF4B1B07990}"/>
              </a:ext>
            </a:extLst>
          </p:cNvPr>
          <p:cNvSpPr txBox="1">
            <a:spLocks/>
          </p:cNvSpPr>
          <p:nvPr/>
        </p:nvSpPr>
        <p:spPr>
          <a:xfrm>
            <a:off x="457200" y="3071074"/>
            <a:ext cx="4037074" cy="3112558"/>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lvl="3" algn="just"/>
            <a:r>
              <a:rPr lang="en-US" sz="1100" dirty="0">
                <a:latin typeface="Gotham HTF Book" pitchFamily="2" charset="0"/>
              </a:rPr>
              <a:t>The report uses the equity score measure developed by the CUNY ISLG that has been adopted for Equity Indicator projects in Oakland, St. Louis, Dallas and other cities. </a:t>
            </a:r>
          </a:p>
          <a:p>
            <a:pPr lvl="3" algn="just"/>
            <a:r>
              <a:rPr lang="en-US" sz="1100" dirty="0">
                <a:latin typeface="Gotham HTF Book" pitchFamily="2" charset="0"/>
              </a:rPr>
              <a:t>The equity score provides a simple, standardized measure ranging from 100 (indicating no disparity) to 0 (extreme disparity) that allows comparing equity measures generated from diverse data sources. The scores correspond to the ratio of an indicator’s measurement between groups as given in the chart. </a:t>
            </a:r>
          </a:p>
          <a:p>
            <a:pPr lvl="3" algn="just"/>
            <a:r>
              <a:rPr lang="en-US" sz="1100" dirty="0">
                <a:latin typeface="Gotham HTF Book" pitchFamily="2" charset="0"/>
              </a:rPr>
              <a:t>For example, say Black households have a median household income of $50,000 and White households’ median income is $80,000. The ratio between them is 1.6 indicating that White households income is 1.6 times that of Black households. This value falls between a set of upper and lower-bound values in the equity score chart that corresponds to the score. When the ratio is 1, the equity score is 100.</a:t>
            </a:r>
          </a:p>
          <a:p>
            <a:pPr lvl="3" algn="just"/>
            <a:endParaRPr lang="en-US" i="1" dirty="0">
              <a:latin typeface="Gotham HTF Book" pitchFamily="2" charset="0"/>
            </a:endParaRPr>
          </a:p>
          <a:p>
            <a:pPr lvl="3" algn="just"/>
            <a:endParaRPr lang="en-US" dirty="0">
              <a:latin typeface="Gotham HTF Book" pitchFamily="2" charset="0"/>
            </a:endParaRPr>
          </a:p>
          <a:p>
            <a:pPr algn="just"/>
            <a:endParaRPr lang="en-US" dirty="0">
              <a:latin typeface="Gotham HTF Book" pitchFamily="2" charset="0"/>
            </a:endParaRPr>
          </a:p>
        </p:txBody>
      </p:sp>
      <p:sp>
        <p:nvSpPr>
          <p:cNvPr id="10" name="Content Placeholder 14">
            <a:extLst>
              <a:ext uri="{FF2B5EF4-FFF2-40B4-BE49-F238E27FC236}">
                <a16:creationId xmlns:a16="http://schemas.microsoft.com/office/drawing/2014/main" id="{97994E86-F88F-4740-858B-892E7A6C7577}"/>
              </a:ext>
            </a:extLst>
          </p:cNvPr>
          <p:cNvSpPr txBox="1">
            <a:spLocks/>
          </p:cNvSpPr>
          <p:nvPr/>
        </p:nvSpPr>
        <p:spPr>
          <a:xfrm>
            <a:off x="6887357" y="238281"/>
            <a:ext cx="1799442" cy="193260"/>
          </a:xfrm>
          <a:prstGeom prst="rect">
            <a:avLst/>
          </a:prstGeom>
        </p:spPr>
        <p:txBody>
          <a:bodyPr vert="horz" lIns="0" tIns="0" rIns="0" bIns="0" rtlCol="0">
            <a:noAutofit/>
          </a:bodyPr>
          <a:lstStyle>
            <a:lvl1pPr marL="0" indent="0" algn="l" defTabSz="685800" rtl="0" eaLnBrk="1" latinLnBrk="0" hangingPunct="1">
              <a:lnSpc>
                <a:spcPct val="120000"/>
              </a:lnSpc>
              <a:spcBef>
                <a:spcPts val="450"/>
              </a:spcBef>
              <a:spcAft>
                <a:spcPts val="900"/>
              </a:spcAft>
              <a:buFont typeface="Arial" panose="020B0604020202020204" pitchFamily="34" charset="0"/>
              <a:buChar char="​"/>
              <a:defRPr sz="1125" b="0" i="1" kern="1200">
                <a:solidFill>
                  <a:schemeClr val="accent1"/>
                </a:solidFill>
                <a:latin typeface="Corbel" panose="020B0503020204020204" pitchFamily="34" charset="0"/>
                <a:ea typeface="+mn-ea"/>
                <a:cs typeface="+mn-cs"/>
              </a:defRPr>
            </a:lvl1pPr>
            <a:lvl2pPr marL="0" indent="0" algn="l" defTabSz="685800" rtl="0" eaLnBrk="1" latinLnBrk="0" hangingPunct="1">
              <a:lnSpc>
                <a:spcPct val="100000"/>
              </a:lnSpc>
              <a:spcBef>
                <a:spcPts val="0"/>
              </a:spcBef>
              <a:spcAft>
                <a:spcPts val="450"/>
              </a:spcAft>
              <a:buFont typeface="Arial" panose="020B0604020202020204" pitchFamily="34" charset="0"/>
              <a:buChar char="​"/>
              <a:defRPr sz="1125" i="1" kern="1200">
                <a:solidFill>
                  <a:schemeClr val="tx2"/>
                </a:solidFill>
                <a:latin typeface="Corbel" panose="020B0503020204020204" pitchFamily="34" charset="0"/>
                <a:ea typeface="+mn-ea"/>
                <a:cs typeface="+mn-cs"/>
              </a:defRPr>
            </a:lvl2pPr>
            <a:lvl3pPr marL="0" indent="0" algn="l" defTabSz="685800" rtl="0" eaLnBrk="1" latinLnBrk="0" hangingPunct="1">
              <a:lnSpc>
                <a:spcPct val="110000"/>
              </a:lnSpc>
              <a:spcBef>
                <a:spcPts val="450"/>
              </a:spcBef>
              <a:spcAft>
                <a:spcPts val="0"/>
              </a:spcAft>
              <a:buFont typeface="Arial" panose="020B0604020202020204" pitchFamily="34" charset="0"/>
              <a:buChar char="​"/>
              <a:defRPr sz="825"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685800" rtl="0" eaLnBrk="1" latinLnBrk="0" hangingPunct="1">
              <a:lnSpc>
                <a:spcPct val="114000"/>
              </a:lnSpc>
              <a:spcBef>
                <a:spcPts val="45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4pPr>
            <a:lvl5pPr marL="128588" indent="-128588" algn="l" defTabSz="685800" rtl="0" eaLnBrk="1" latinLnBrk="0" hangingPunct="1">
              <a:lnSpc>
                <a:spcPct val="95000"/>
              </a:lnSpc>
              <a:spcBef>
                <a:spcPts val="0"/>
              </a:spcBef>
              <a:spcAft>
                <a:spcPts val="450"/>
              </a:spcAft>
              <a:buFont typeface="Arial" panose="020B0604020202020204" pitchFamily="34" charset="0"/>
              <a:buChar char="•"/>
              <a:defRPr sz="825" kern="1200">
                <a:solidFill>
                  <a:schemeClr val="tx2"/>
                </a:solidFill>
                <a:latin typeface="Microsoft New Tai Lue" panose="020B0502040204020203" pitchFamily="34" charset="0"/>
                <a:ea typeface="+mn-ea"/>
                <a:cs typeface="Microsoft New Tai Lue" panose="020B0502040204020203" pitchFamily="34" charset="0"/>
              </a:defRPr>
            </a:lvl5pPr>
            <a:lvl6pPr marL="258366" indent="-129779" algn="l" defTabSz="685800" rtl="0" eaLnBrk="1" latinLnBrk="0" hangingPunct="1">
              <a:lnSpc>
                <a:spcPct val="85000"/>
              </a:lnSpc>
              <a:spcBef>
                <a:spcPct val="20000"/>
              </a:spcBef>
              <a:spcAft>
                <a:spcPts val="450"/>
              </a:spcAft>
              <a:buFont typeface="Arial" panose="020B0604020202020204" pitchFamily="34" charset="0"/>
              <a:buChar char="•"/>
              <a:defRPr sz="825" kern="1200" baseline="0">
                <a:solidFill>
                  <a:schemeClr val="tx2"/>
                </a:solidFill>
                <a:latin typeface="+mn-lt"/>
                <a:ea typeface="+mn-ea"/>
                <a:cs typeface="+mn-cs"/>
              </a:defRPr>
            </a:lvl6pPr>
            <a:lvl7pPr marL="0" indent="0" algn="l" defTabSz="685800" rtl="0" eaLnBrk="1" latinLnBrk="0" hangingPunct="1">
              <a:spcBef>
                <a:spcPts val="450"/>
              </a:spcBef>
              <a:spcAft>
                <a:spcPts val="450"/>
              </a:spcAft>
              <a:buClr>
                <a:schemeClr val="bg2"/>
              </a:buClr>
              <a:buFont typeface="Arial" panose="020B0604020202020204" pitchFamily="34" charset="0"/>
              <a:buChar char="​"/>
              <a:defRPr sz="1125" i="1" kern="1200" baseline="0">
                <a:solidFill>
                  <a:schemeClr val="bg2"/>
                </a:solidFill>
                <a:latin typeface="Corbel" panose="020B0503020204020204" pitchFamily="34" charset="0"/>
                <a:ea typeface="+mn-ea"/>
                <a:cs typeface="+mn-cs"/>
              </a:defRPr>
            </a:lvl7pPr>
            <a:lvl8pPr marL="128588" indent="-128588" algn="l" defTabSz="685800" rtl="0" eaLnBrk="1" latinLnBrk="0" hangingPunct="1">
              <a:spcBef>
                <a:spcPts val="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8pPr>
            <a:lvl9pPr marL="258366" indent="-129779" algn="l" defTabSz="685800" rtl="0" eaLnBrk="1" latinLnBrk="0" hangingPunct="1">
              <a:spcBef>
                <a:spcPct val="20000"/>
              </a:spcBef>
              <a:spcAft>
                <a:spcPts val="450"/>
              </a:spcAft>
              <a:buFont typeface="Arial" panose="020B0604020202020204" pitchFamily="34" charset="0"/>
              <a:buChar char="•"/>
              <a:defRPr sz="825" kern="1200">
                <a:solidFill>
                  <a:schemeClr val="bg2"/>
                </a:solidFill>
                <a:latin typeface="Corbel" panose="020B0503020204020204" pitchFamily="34" charset="0"/>
                <a:ea typeface="+mn-ea"/>
                <a:cs typeface="+mn-cs"/>
              </a:defRPr>
            </a:lvl9pPr>
          </a:lstStyle>
          <a:p>
            <a:pPr algn="r"/>
            <a:r>
              <a:rPr lang="en-US" sz="900" dirty="0"/>
              <a:t>Data &amp; Methodology</a:t>
            </a:r>
          </a:p>
        </p:txBody>
      </p:sp>
    </p:spTree>
    <p:extLst>
      <p:ext uri="{BB962C8B-B14F-4D97-AF65-F5344CB8AC3E}">
        <p14:creationId xmlns:p14="http://schemas.microsoft.com/office/powerpoint/2010/main" val="3545310320"/>
      </p:ext>
    </p:extLst>
  </p:cSld>
  <p:clrMapOvr>
    <a:masterClrMapping/>
  </p:clrMapOvr>
</p:sld>
</file>

<file path=ppt/theme/theme1.xml><?xml version="1.0" encoding="utf-8"?>
<a:theme xmlns:a="http://schemas.openxmlformats.org/drawingml/2006/main" name="1_Modern Swiss">
  <a:themeElements>
    <a:clrScheme name="equity_indicators">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odern Swiss">
      <a:majorFont>
        <a:latin typeface="Arial"/>
        <a:ea typeface=""/>
        <a:cs typeface=""/>
      </a:majorFont>
      <a:minorFont>
        <a:latin typeface="Microsoft New Tai Lu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outerShdw dist="38100" dir="5400000" algn="t" rotWithShape="0">
            <a:schemeClr val="bg2">
              <a:alpha val="20000"/>
            </a:schemeClr>
          </a:outerShdw>
        </a:effectLst>
      </a:spPr>
      <a:bodyPr rtlCol="0" anchor="ctr"/>
      <a:lstStyle>
        <a:defPPr algn="ctr">
          <a:lnSpc>
            <a:spcPct val="95000"/>
          </a:lnSpc>
          <a:defRPr b="1" dirty="0" smtClean="0">
            <a:solidFill>
              <a:schemeClr val="tx2"/>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uarte_MSTemplate_Download" id="{08CEBF2D-F656-D046-8C2C-A784BE12CFC0}" vid="{A22F83A9-4060-B146-AC5B-9827EC1B185A}"/>
    </a:ext>
  </a:extLst>
</a:theme>
</file>

<file path=ppt/theme/theme2.xml><?xml version="1.0" encoding="utf-8"?>
<a:theme xmlns:a="http://schemas.openxmlformats.org/drawingml/2006/main" name="Office Theme">
  <a:themeElements>
    <a:clrScheme name="Modern Swiss">
      <a:dk1>
        <a:sysClr val="windowText" lastClr="000000"/>
      </a:dk1>
      <a:lt1>
        <a:sysClr val="window" lastClr="FFFFFF"/>
      </a:lt1>
      <a:dk2>
        <a:srgbClr val="3C3D3E"/>
      </a:dk2>
      <a:lt2>
        <a:srgbClr val="999683"/>
      </a:lt2>
      <a:accent1>
        <a:srgbClr val="E34A06"/>
      </a:accent1>
      <a:accent2>
        <a:srgbClr val="31CCE8"/>
      </a:accent2>
      <a:accent3>
        <a:srgbClr val="C1C139"/>
      </a:accent3>
      <a:accent4>
        <a:srgbClr val="118E97"/>
      </a:accent4>
      <a:accent5>
        <a:srgbClr val="F9BD03"/>
      </a:accent5>
      <a:accent6>
        <a:srgbClr val="407026"/>
      </a:accent6>
      <a:hlink>
        <a:srgbClr val="3C3D3E"/>
      </a:hlink>
      <a:folHlink>
        <a:srgbClr val="999683"/>
      </a:folHlink>
    </a:clrScheme>
    <a:fontScheme name="Modern Swiss">
      <a:majorFont>
        <a:latin typeface="Arial"/>
        <a:ea typeface=""/>
        <a:cs typeface=""/>
      </a:majorFont>
      <a:minorFont>
        <a:latin typeface="Microsoft New Tai Lu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Modern Swiss">
      <a:dk1>
        <a:sysClr val="windowText" lastClr="000000"/>
      </a:dk1>
      <a:lt1>
        <a:sysClr val="window" lastClr="FFFFFF"/>
      </a:lt1>
      <a:dk2>
        <a:srgbClr val="3C3D3E"/>
      </a:dk2>
      <a:lt2>
        <a:srgbClr val="999683"/>
      </a:lt2>
      <a:accent1>
        <a:srgbClr val="E34A06"/>
      </a:accent1>
      <a:accent2>
        <a:srgbClr val="31CCE8"/>
      </a:accent2>
      <a:accent3>
        <a:srgbClr val="C1C139"/>
      </a:accent3>
      <a:accent4>
        <a:srgbClr val="118E97"/>
      </a:accent4>
      <a:accent5>
        <a:srgbClr val="F9BD03"/>
      </a:accent5>
      <a:accent6>
        <a:srgbClr val="407026"/>
      </a:accent6>
      <a:hlink>
        <a:srgbClr val="3C3D3E"/>
      </a:hlink>
      <a:folHlink>
        <a:srgbClr val="999683"/>
      </a:folHlink>
    </a:clrScheme>
    <a:fontScheme name="Modern Swiss">
      <a:majorFont>
        <a:latin typeface="Arial"/>
        <a:ea typeface=""/>
        <a:cs typeface=""/>
      </a:majorFont>
      <a:minorFont>
        <a:latin typeface="Microsoft New Tai Lu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equity_indicators">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equity_indicators">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equity_indicators">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equity_indicators">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equity_indicators">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equity_indicators">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equity_indicators">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equity_indicators">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
  <TotalTime>44827</TotalTime>
  <Words>3747</Words>
  <Application>Microsoft Office PowerPoint</Application>
  <PresentationFormat>On-screen Show (4:3)</PresentationFormat>
  <Paragraphs>648</Paragraphs>
  <Slides>40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Corbel</vt:lpstr>
      <vt:lpstr>Gotham HTF Bold</vt:lpstr>
      <vt:lpstr>Gotham HTF Book</vt:lpstr>
      <vt:lpstr>Gotham HTF Book Italic</vt:lpstr>
      <vt:lpstr>Gotham HTF Light</vt:lpstr>
      <vt:lpstr>Gotham HTF Thin</vt:lpstr>
      <vt:lpstr>Microsoft New Tai Lue</vt:lpstr>
      <vt:lpstr>Wingdings</vt:lpstr>
      <vt:lpstr>1_Modern Swiss</vt:lpstr>
      <vt:lpstr>Charlotte-Mecklenburg EQUITY INDICATORS REPORT</vt:lpstr>
      <vt:lpstr>CHARLOTTE-MECKLENBURG EQUITY INDICATORS REPORT</vt:lpstr>
      <vt:lpstr>TABLE OF CONTENTS</vt:lpstr>
      <vt:lpstr>Equity Indicators – Introduction</vt:lpstr>
      <vt:lpstr>Introduction</vt:lpstr>
      <vt:lpstr>Data &amp; Methodology</vt:lpstr>
      <vt:lpstr>Racial Equity as Spatial Equity</vt:lpstr>
      <vt:lpstr>Measuring Spatial Equity</vt:lpstr>
      <vt:lpstr>Measuring Equity</vt:lpstr>
      <vt:lpstr>Analytical Strategy</vt:lpstr>
      <vt:lpstr>Financial Health and Economy</vt:lpstr>
      <vt:lpstr>Median Personal Income</vt:lpstr>
      <vt:lpstr>75th Percentile Personal Income</vt:lpstr>
      <vt:lpstr>Median Household Income</vt:lpstr>
      <vt:lpstr>75th Percentile Household  Income</vt:lpstr>
      <vt:lpstr>Poverty</vt:lpstr>
      <vt:lpstr>Household Poverty Rate</vt:lpstr>
      <vt:lpstr>Child Poverty</vt:lpstr>
      <vt:lpstr>Child Poverty Rate</vt:lpstr>
      <vt:lpstr>Child Food Insecurity</vt:lpstr>
      <vt:lpstr>Housing &amp; Mobility</vt:lpstr>
      <vt:lpstr>Home Ownership</vt:lpstr>
      <vt:lpstr>Home Ownership (Spatial)</vt:lpstr>
      <vt:lpstr>Rent Burden</vt:lpstr>
      <vt:lpstr>Rent Burden (Spatial)</vt:lpstr>
      <vt:lpstr>Travel Time to Work</vt:lpstr>
      <vt:lpstr>Business and Employment</vt:lpstr>
      <vt:lpstr>Business Ownership</vt:lpstr>
      <vt:lpstr>Labor Force Non Participation</vt:lpstr>
      <vt:lpstr>Public Health</vt:lpstr>
      <vt:lpstr>Health Insurance Non-Coverage</vt:lpstr>
      <vt:lpstr>Life Expectancy (Spatial)</vt:lpstr>
      <vt:lpstr>Pre-Natal Care (Spatial)</vt:lpstr>
      <vt:lpstr>Education</vt:lpstr>
      <vt:lpstr>High School graduation</vt:lpstr>
      <vt:lpstr>Educational Attainment</vt:lpstr>
      <vt:lpstr>Civic Engagement</vt:lpstr>
      <vt:lpstr>Voter Participation (Spatial)</vt:lpstr>
      <vt:lpstr>In the anvil..</vt:lpstr>
      <vt:lpstr>In the works.. (or should be in the works)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SLIDEDOC TEMPLATE</dc:title>
  <dc:creator>Kailas Venkitasubramanian</dc:creator>
  <cp:lastModifiedBy>Kailas Venkitasubramanian</cp:lastModifiedBy>
  <cp:revision>747</cp:revision>
  <cp:lastPrinted>2021-08-03T21:21:58Z</cp:lastPrinted>
  <dcterms:created xsi:type="dcterms:W3CDTF">2019-11-03T03:07:04Z</dcterms:created>
  <dcterms:modified xsi:type="dcterms:W3CDTF">2023-01-24T20:56:20Z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1166664</vt:lpwstr>
  </property>
  <property fmtid="{D5CDD505-2E9C-101B-9397-08002B2CF9AE}" pid="3" name="NXPowerLiteSettings">
    <vt:lpwstr>F980073804F000</vt:lpwstr>
  </property>
  <property fmtid="{D5CDD505-2E9C-101B-9397-08002B2CF9AE}" pid="4" name="NXPowerLiteVersion">
    <vt:lpwstr>D5.0.2</vt:lpwstr>
  </property>
</Properties>
</file>